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y="6858000" cx="12192000"/>
  <p:notesSz cx="6858000" cy="9144000"/>
  <p:embeddedFontLst>
    <p:embeddedFont>
      <p:font typeface="Play"/>
      <p:regular r:id="rId20"/>
      <p:bold r:id="rId21"/>
    </p:embeddedFont>
    <p:embeddedFont>
      <p:font typeface="Helvetica Neue"/>
      <p:regular r:id="rId22"/>
      <p:bold r:id="rId23"/>
      <p:italic r:id="rId24"/>
      <p:boldItalic r:id="rId25"/>
    </p:embeddedFont>
    <p:embeddedFont>
      <p:font typeface="Crimson Text"/>
      <p:regular r:id="rId26"/>
      <p:bold r:id="rId27"/>
      <p:italic r:id="rId28"/>
      <p:boldItalic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0" roundtripDataSignature="AMtx7mgoKC0/cdDnv6/7XPxH7K+O6Xzao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Play-regular.fntdata"/><Relationship Id="rId22" Type="http://schemas.openxmlformats.org/officeDocument/2006/relationships/font" Target="fonts/HelveticaNeue-regular.fntdata"/><Relationship Id="rId21" Type="http://schemas.openxmlformats.org/officeDocument/2006/relationships/font" Target="fonts/Play-bold.fntdata"/><Relationship Id="rId24" Type="http://schemas.openxmlformats.org/officeDocument/2006/relationships/font" Target="fonts/HelveticaNeue-italic.fntdata"/><Relationship Id="rId23" Type="http://schemas.openxmlformats.org/officeDocument/2006/relationships/font" Target="fonts/HelveticaNeue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CrimsonText-regular.fntdata"/><Relationship Id="rId25" Type="http://schemas.openxmlformats.org/officeDocument/2006/relationships/font" Target="fonts/HelveticaNeue-boldItalic.fntdata"/><Relationship Id="rId28" Type="http://schemas.openxmlformats.org/officeDocument/2006/relationships/font" Target="fonts/CrimsonText-italic.fntdata"/><Relationship Id="rId27" Type="http://schemas.openxmlformats.org/officeDocument/2006/relationships/font" Target="fonts/CrimsonText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CrimsonText-bold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0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llede med billedtekst" type="picTx">
  <p:cSld name="PICTURE_WITH_CAPTION_TEX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4" name="Google Shape;14;p1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5" name="Google Shape;15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8" name="Google Shape;18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57750" y="851113"/>
            <a:ext cx="7334250" cy="486727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slide" type="title">
  <p:cSld name="TITL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2" name="Google Shape;22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g indholdsobjek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fsnitsoverskrift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34" name="Google Shape;34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o indholdsobjekter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2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ammenligning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2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2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2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un titel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om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dhold med billedtekst" type="objTx">
  <p:cSld name="OBJECT_WITH_CAPTIO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5" name="Google Shape;65;p2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6" name="Google Shape;66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g lodret tekst" type="vertTx">
  <p:cSld name="VERTICAL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7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2" name="Google Shape;72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odret titel og tekst" type="vertTitleAndTx">
  <p:cSld name="VERTICAL_TITLE_AND_VERTICAL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8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8" name="Google Shape;78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jp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Relationship Id="rId4" Type="http://schemas.openxmlformats.org/officeDocument/2006/relationships/hyperlink" Target="https://nytaenk.dk/explainer-hvordan-virker-biopesticider/" TargetMode="External"/><Relationship Id="rId5" Type="http://schemas.openxmlformats.org/officeDocument/2006/relationships/hyperlink" Target="https://nytaenk.dk/explainer-hvordan-virker-biopesticider/" TargetMode="External"/><Relationship Id="rId6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Relationship Id="rId4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0.jpg"/><Relationship Id="rId4" Type="http://schemas.openxmlformats.org/officeDocument/2006/relationships/hyperlink" Target="https://nytaenk.dk/indblik-fra-nepal-tre-typer-af-biopesticider/" TargetMode="External"/><Relationship Id="rId5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4" Type="http://schemas.openxmlformats.org/officeDocument/2006/relationships/hyperlink" Target="https://www2.mst.dk/Udgiv/publikationer/2024/02/978-87-7038-599-2.pdf" TargetMode="External"/><Relationship Id="rId5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jpg"/><Relationship Id="rId4" Type="http://schemas.openxmlformats.org/officeDocument/2006/relationships/hyperlink" Target="https://mst.dk/media/rifjfie2/politisk-aftale-om-sproejtemiddelstrategi-2022-2026-1.pdf" TargetMode="External"/><Relationship Id="rId5" Type="http://schemas.openxmlformats.org/officeDocument/2006/relationships/hyperlink" Target="https://mst.dk/media/rifjfie2/politisk-aftale-om-sproejtemiddelstrategi-2022-2026-1.pdf" TargetMode="External"/><Relationship Id="rId6" Type="http://schemas.openxmlformats.org/officeDocument/2006/relationships/hyperlink" Target="https://mst.dk/nyheder/2023/marts/aendring-af-pesticidafgiften" TargetMode="External"/><Relationship Id="rId7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jp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jpg"/><Relationship Id="rId4" Type="http://schemas.openxmlformats.org/officeDocument/2006/relationships/hyperlink" Target="https://mst.dk/media/24gi1jrs/samleark-basisstoffer-09-07-2021.pdf" TargetMode="External"/><Relationship Id="rId5" Type="http://schemas.openxmlformats.org/officeDocument/2006/relationships/hyperlink" Target="https://mst.dk/media/24gi1jrs/samleark-basisstoffer-09-07-2021.pdf" TargetMode="External"/><Relationship Id="rId6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jpg"/><Relationship Id="rId4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Relationship Id="rId4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png"/><Relationship Id="rId4" Type="http://schemas.openxmlformats.org/officeDocument/2006/relationships/image" Target="../media/image13.png"/><Relationship Id="rId5" Type="http://schemas.openxmlformats.org/officeDocument/2006/relationships/image" Target="../media/image12.png"/><Relationship Id="rId6" Type="http://schemas.openxmlformats.org/officeDocument/2006/relationships/image" Target="../media/image8.png"/><Relationship Id="rId7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drivhus, bygning, stueplante, plante&#10;&#10;Beskrivelsen er genereret automatisk" id="86" name="Google Shape;86;p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1" l="745" r="5136" t="0"/>
          <a:stretch/>
        </p:blipFill>
        <p:spPr>
          <a:xfrm>
            <a:off x="2522358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/>
          <p:nvPr/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>
            <p:ph type="title"/>
          </p:nvPr>
        </p:nvSpPr>
        <p:spPr>
          <a:xfrm>
            <a:off x="952228" y="743447"/>
            <a:ext cx="3973385" cy="36920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</a:t>
            </a: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  <a:t>D</a:t>
            </a: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1"/>
                  </a:ext>
                </a:extLst>
              </a:rPr>
              <a:t> </a:t>
            </a: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MED KEMIKALIERNE</a:t>
            </a:r>
            <a:b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GF1</a:t>
            </a:r>
            <a:endParaRPr/>
          </a:p>
        </p:txBody>
      </p:sp>
      <p:sp>
        <p:nvSpPr>
          <p:cNvPr id="89" name="Google Shape;89;p1"/>
          <p:cNvSpPr txBox="1"/>
          <p:nvPr>
            <p:ph idx="1" type="body"/>
          </p:nvPr>
        </p:nvSpPr>
        <p:spPr>
          <a:xfrm>
            <a:off x="952229" y="4629234"/>
            <a:ext cx="3973386" cy="1485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None/>
            </a:pPr>
            <a:r>
              <a:rPr lang="en-US" sz="2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HJEMMELAVEDE BIOPESTICIDER TIL MINI-HAVE</a:t>
            </a:r>
            <a:endParaRPr/>
          </a:p>
        </p:txBody>
      </p:sp>
      <p:pic>
        <p:nvPicPr>
          <p:cNvPr descr="Et billede, der indeholder Grafik, Font/skrifttype, tekst, grafisk design&#10;&#10;Beskrivelsen er genereret automatisk" id="90" name="Google Shape;9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"/>
          <p:cNvSpPr txBox="1"/>
          <p:nvPr/>
        </p:nvSpPr>
        <p:spPr>
          <a:xfrm>
            <a:off x="7358911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 u="none" cap="none" strike="noStrike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2019 - EP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Naturlige fødevarer, Helsekost, Vegansk ernæring, Fødevaregruppe&#10;&#10;Beskrivelsen er genereret automatisk" id="97" name="Google Shape;97;p2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1" l="2942" r="294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2"/>
          <p:cNvSpPr txBox="1"/>
          <p:nvPr>
            <p:ph type="title"/>
          </p:nvPr>
        </p:nvSpPr>
        <p:spPr>
          <a:xfrm>
            <a:off x="797011" y="-429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1. HVAD ER BIOPESTICIDER?</a:t>
            </a:r>
            <a:endParaRPr/>
          </a:p>
        </p:txBody>
      </p:sp>
      <p:sp>
        <p:nvSpPr>
          <p:cNvPr id="100" name="Google Shape;100;p2"/>
          <p:cNvSpPr txBox="1"/>
          <p:nvPr>
            <p:ph idx="1" type="body"/>
          </p:nvPr>
        </p:nvSpPr>
        <p:spPr>
          <a:xfrm>
            <a:off x="621950" y="1898752"/>
            <a:ext cx="5346300" cy="456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98450" lvl="0" marL="28575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90"/>
              <a:buChar char="•"/>
            </a:pPr>
            <a:r>
              <a:rPr lang="en-US" sz="139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Pesticider bruges inden for landbrug og gartneri til at beskytte afgrøder mod svampe, insekter, dyr, ukrudt, vind og vejr.</a:t>
            </a:r>
            <a:endParaRPr sz="139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10184" lvl="0" marL="28575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90"/>
              <a:buNone/>
            </a:pPr>
            <a:r>
              <a:t/>
            </a:r>
            <a:endParaRPr sz="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984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90"/>
              <a:buChar char="•"/>
            </a:pPr>
            <a:r>
              <a:rPr lang="en-US" sz="139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er en slags gift, bestående af forskellige kemiske stoffer, som går effektivt til angreb mod "fjender".</a:t>
            </a:r>
            <a:endParaRPr sz="139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10184" lvl="0" marL="28575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90"/>
              <a:buNone/>
            </a:pPr>
            <a:r>
              <a:t/>
            </a:r>
            <a:endParaRPr sz="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984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90"/>
              <a:buChar char="•"/>
            </a:pPr>
            <a:r>
              <a:rPr lang="en-US" sz="139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de senere år er der kommet stort fokus på biopesticider og alternativer til de kemiske pesticider (fx. glyphosat). </a:t>
            </a:r>
            <a:endParaRPr sz="139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10184" lvl="0" marL="28575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90"/>
              <a:buNone/>
            </a:pPr>
            <a:r>
              <a:t/>
            </a:r>
            <a:endParaRPr sz="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984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90"/>
              <a:buChar char="•"/>
            </a:pPr>
            <a:r>
              <a:rPr lang="en-US" sz="139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Hvor traditionelle sprøjtemidler indeholder syntetiske kemikalier - ofte fremstillet på et laboratorium - så består biopesticider af naturlige ingredienser. </a:t>
            </a:r>
            <a:endParaRPr sz="139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01" name="Google Shape;101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2"/>
          <p:cNvSpPr txBox="1"/>
          <p:nvPr/>
        </p:nvSpPr>
        <p:spPr>
          <a:xfrm>
            <a:off x="7358911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 u="none" cap="none" strike="noStrike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2019 - EP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udendørs, græs, person, tøj&#10;&#10;Beskrivelsen er genereret automatisk" id="108" name="Google Shape;108;p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0344" r="10343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3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3"/>
          <p:cNvSpPr txBox="1"/>
          <p:nvPr>
            <p:ph idx="1" type="body"/>
          </p:nvPr>
        </p:nvSpPr>
        <p:spPr>
          <a:xfrm>
            <a:off x="879389" y="1558931"/>
            <a:ext cx="4656270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/>
          </a:bodyPr>
          <a:lstStyle/>
          <a:p>
            <a:pPr indent="-304285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13755"/>
              <a:buChar char="•"/>
            </a:pPr>
            <a:r>
              <a:rPr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Biopesticider kan i princippet være alt fra fx. bakterier eller skummetmælk over bagepulver til rovdyr som mariehøns.</a:t>
            </a:r>
            <a:r>
              <a:rPr lang="en-US" sz="2047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sz="2047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03517" lvl="0" marL="28575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64705"/>
              <a:buNone/>
            </a:pPr>
            <a:r>
              <a:t/>
            </a:r>
            <a:endParaRPr sz="85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921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Char char="•"/>
            </a:pPr>
            <a:r>
              <a:rPr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Et klassisk og simpelt eksempel er også at hælde kogende vand på ukrudtsplanter for at dræbe dem.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b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Læs denne explainer om biopesticider - hvad er udfordringerne?</a:t>
            </a:r>
            <a:endParaRPr b="1"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64705"/>
              <a:buNone/>
            </a:pPr>
            <a:r>
              <a:t/>
            </a:r>
            <a:endParaRPr b="1" sz="85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79865"/>
              <a:buNone/>
            </a:pPr>
            <a:r>
              <a:rPr b="1" lang="en-US" sz="1752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Explai</a:t>
            </a:r>
            <a:r>
              <a:rPr b="1" lang="en-US" sz="1752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2"/>
                  </a:ext>
                </a:extLst>
              </a:rPr>
              <a:t>ner: Hvordan virker biopestider?</a:t>
            </a: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b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11" name="Google Shape;111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3"/>
          <p:cNvSpPr txBox="1"/>
          <p:nvPr>
            <p:ph type="title"/>
          </p:nvPr>
        </p:nvSpPr>
        <p:spPr>
          <a:xfrm>
            <a:off x="838200" y="365125"/>
            <a:ext cx="3822300" cy="107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EKSEMPLER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egneserie, skitse, tegning, clipart&#10;&#10;Beskrivelsen er genereret automatisk" id="118" name="Google Shape;118;p4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0" r="0" t="18008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4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4"/>
          <p:cNvSpPr txBox="1"/>
          <p:nvPr>
            <p:ph type="title"/>
          </p:nvPr>
        </p:nvSpPr>
        <p:spPr>
          <a:xfrm>
            <a:off x="838200" y="365125"/>
            <a:ext cx="3822300" cy="189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FIND SELV EKSEMPLER</a:t>
            </a:r>
            <a:endParaRPr/>
          </a:p>
        </p:txBody>
      </p:sp>
      <p:sp>
        <p:nvSpPr>
          <p:cNvPr id="121" name="Google Shape;121;p4"/>
          <p:cNvSpPr txBox="1"/>
          <p:nvPr>
            <p:ph idx="1" type="body"/>
          </p:nvPr>
        </p:nvSpPr>
        <p:spPr>
          <a:xfrm>
            <a:off x="838201" y="1847150"/>
            <a:ext cx="4530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Gå sammen i grupper og giv eksempler på tre konventionelle (laboratorie) pesticider og tre biopesticider.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55270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skal fortælle hvad de består af, og hvordan de virker.</a:t>
            </a:r>
            <a:endParaRPr/>
          </a:p>
          <a:p>
            <a:pPr indent="-255270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Hver gruppe siger dem højt til klassen - eller skriver dem på tavlen med en kort forklaring.</a:t>
            </a: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22" name="Google Shape;122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græs, udendørs, fodtøj, jord&#10;&#10;Beskrivelsen er genereret automatisk" id="128" name="Google Shape;128;p6"/>
          <p:cNvPicPr preferRelativeResize="0"/>
          <p:nvPr/>
        </p:nvPicPr>
        <p:blipFill rotWithShape="1">
          <a:blip r:embed="rId3">
            <a:alphaModFix/>
          </a:blip>
          <a:srcRect b="0" l="10520" r="10520" t="0"/>
          <a:stretch/>
        </p:blipFill>
        <p:spPr>
          <a:xfrm>
            <a:off x="2522358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6"/>
          <p:cNvSpPr/>
          <p:nvPr/>
        </p:nvSpPr>
        <p:spPr>
          <a:xfrm>
            <a:off x="-1" y="0"/>
            <a:ext cx="7390200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6"/>
          <p:cNvSpPr txBox="1"/>
          <p:nvPr>
            <p:ph type="title"/>
          </p:nvPr>
        </p:nvSpPr>
        <p:spPr>
          <a:xfrm>
            <a:off x="838200" y="365125"/>
            <a:ext cx="3822300" cy="132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Play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2. NEMT OG </a:t>
            </a: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HJEMMELAVET</a:t>
            </a:r>
            <a:endParaRPr b="1" sz="25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1" name="Google Shape;131;p6"/>
          <p:cNvSpPr txBox="1"/>
          <p:nvPr>
            <p:ph idx="1" type="body"/>
          </p:nvPr>
        </p:nvSpPr>
        <p:spPr>
          <a:xfrm>
            <a:off x="838200" y="1628000"/>
            <a:ext cx="3822300" cy="474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770"/>
              <a:buNone/>
            </a:pPr>
            <a:r>
              <a:rPr b="1" lang="en-US" sz="142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Vi starter dagen med et indblik fra Nepal.</a:t>
            </a:r>
            <a:endParaRPr b="1" sz="1629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05435" lvl="0" marL="45720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10"/>
              <a:buFont typeface="Helvetica Neue"/>
              <a:buChar char="●"/>
            </a:pPr>
            <a:r>
              <a:rPr lang="en-US" sz="121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kan være inspirerende at besøge steder, hvor folk må skabe løsninger med færre midler og penge til rådighed. </a:t>
            </a:r>
            <a:endParaRPr sz="121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t/>
            </a:r>
            <a:endParaRPr sz="121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05435" lvl="0" marL="45720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10"/>
              <a:buFont typeface="Helvetica Neue"/>
              <a:buChar char="●"/>
            </a:pPr>
            <a:r>
              <a:rPr lang="en-US" sz="121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Nepal dyrker de meget landbrug i bjergene, og her hjælper organisationen CRT/Nepal lokale landmænd og haveejere med at lave bæredygtige biopesticider af naturlige materialer. </a:t>
            </a:r>
            <a:endParaRPr sz="121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05435" lvl="0" marL="45720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10"/>
              <a:buFont typeface="Helvetica Neue"/>
              <a:buChar char="●"/>
            </a:pPr>
            <a:r>
              <a:rPr lang="en-US" sz="121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Konceptet er, at ingredienserne skal være naturlige, billige og let tilgængelige. </a:t>
            </a:r>
            <a:endParaRPr sz="121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05435" lvl="0" marL="45720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10"/>
              <a:buFont typeface="Helvetica Neue"/>
              <a:buChar char="●"/>
            </a:pPr>
            <a:r>
              <a:rPr lang="en-US" sz="121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skal</a:t>
            </a:r>
            <a:r>
              <a:rPr lang="en-US" sz="121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kunne produceres på under én måned.</a:t>
            </a:r>
            <a:br>
              <a:rPr lang="en-US" sz="121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21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32" name="Google Shape;132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5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person, kvinde, frugt&#10;&#10;Beskrivelsen er genereret automatisk" id="138" name="Google Shape;138;p5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1" l="2942" r="294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5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TRE TYPER AF BIOPESCTICER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t/>
            </a:r>
            <a:endParaRPr/>
          </a:p>
        </p:txBody>
      </p:sp>
      <p:sp>
        <p:nvSpPr>
          <p:cNvPr id="141" name="Google Shape;141;p5"/>
          <p:cNvSpPr txBox="1"/>
          <p:nvPr>
            <p:ph idx="1" type="body"/>
          </p:nvPr>
        </p:nvSpPr>
        <p:spPr>
          <a:xfrm>
            <a:off x="838200" y="1920050"/>
            <a:ext cx="4626300" cy="454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10"/>
              <a:buFont typeface="Arial"/>
              <a:buNone/>
            </a:pPr>
            <a:r>
              <a:rPr b="1" lang="en-US" sz="6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 videoen her: </a:t>
            </a:r>
            <a:r>
              <a:rPr b="1" lang="en-US" sz="6000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Indblik fra Nepal: Tre typer af biopesticider</a:t>
            </a:r>
            <a:r>
              <a:rPr b="1" lang="en-US" sz="6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1" sz="6000">
              <a:solidFill>
                <a:schemeClr val="accent3"/>
              </a:solidFill>
            </a:endParaRPr>
          </a:p>
          <a:p>
            <a:pPr indent="-312102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Char char="•"/>
            </a:pPr>
            <a:r>
              <a:rPr lang="en-US" sz="6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Læg mærke til, hvordan opskrifterne er simple og designet sådan, at landsbybeboerne kan lave dem derhjemme.</a:t>
            </a:r>
            <a:endParaRPr sz="6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t/>
            </a:r>
            <a:endParaRPr sz="2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12102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Char char="•"/>
            </a:pPr>
            <a:r>
              <a:rPr lang="en-US" sz="6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Gå nu sammen i arbejdsgrupper og vælg den afgrøde, I vil dyrke i jeres mine-have. Læs elevopgaven.</a:t>
            </a:r>
            <a:endParaRPr sz="6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12102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Char char="•"/>
            </a:pPr>
            <a:r>
              <a:rPr lang="en-US" sz="6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Så frøene og begynd allerede nu at brainstorme over, hvilken type biopesticid der kunne være relevant at anvende.</a:t>
            </a:r>
            <a:br>
              <a:rPr lang="en-US" sz="1440">
                <a:solidFill>
                  <a:schemeClr val="accent3"/>
                </a:solidFill>
              </a:rPr>
            </a:br>
            <a:endParaRPr sz="1440">
              <a:solidFill>
                <a:schemeClr val="accent3"/>
              </a:solidFill>
            </a:endParaRPr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None/>
            </a:pPr>
            <a:r>
              <a:t/>
            </a:r>
            <a:endParaRPr sz="1440">
              <a:solidFill>
                <a:schemeClr val="accent3"/>
              </a:solidFill>
            </a:endParaRPr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6388"/>
              <a:buFont typeface="Arial"/>
              <a:buNone/>
            </a:pPr>
            <a:br>
              <a:rPr lang="en-US" sz="1440">
                <a:solidFill>
                  <a:schemeClr val="accent3"/>
                </a:solidFill>
              </a:rPr>
            </a:br>
            <a:endParaRPr sz="12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t/>
            </a:r>
            <a:endParaRPr b="1"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42" name="Google Shape;142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5"/>
          <p:cNvSpPr txBox="1"/>
          <p:nvPr/>
        </p:nvSpPr>
        <p:spPr>
          <a:xfrm>
            <a:off x="7358911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 u="none" cap="none" strike="noStrike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2019 - EP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Skaermbillede 2023 06 20 kl. 12.00.03" id="149" name="Google Shape;149;p8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7005" r="13408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8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8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PERSPEKTIV</a:t>
            </a:r>
            <a:endParaRPr/>
          </a:p>
        </p:txBody>
      </p:sp>
      <p:sp>
        <p:nvSpPr>
          <p:cNvPr id="152" name="Google Shape;152;p8"/>
          <p:cNvSpPr txBox="1"/>
          <p:nvPr>
            <p:ph idx="1" type="body"/>
          </p:nvPr>
        </p:nvSpPr>
        <p:spPr>
          <a:xfrm>
            <a:off x="838200" y="1887150"/>
            <a:ext cx="4356300" cy="44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40"/>
              <a:buNone/>
            </a:pPr>
            <a:r>
              <a:rPr b="1" lang="en-US" sz="144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Én ting er at anvende biopesticider i sin egen køkkenhave - noget andet er at opskalere til industriel skala.</a:t>
            </a:r>
            <a:r>
              <a:rPr lang="en-US" sz="1207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br>
              <a:rPr lang="en-US" sz="1207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207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984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85"/>
              <a:buChar char="•"/>
            </a:pP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Der er forskel på en fem m2 køkkenhave og et stort anlæg eller markareal. </a:t>
            </a:r>
            <a:endParaRPr sz="1440"/>
          </a:p>
          <a:p>
            <a:pPr indent="-2984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85"/>
              <a:buChar char="•"/>
            </a:pP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Udfordringen er, hvordan man kan undgå brugen af kemikalier i industrielle sammenhænge. Især i Danmark, et land med høj grad af landbrugsaktivitet, hvor over 60 procent af det danske landareal anvendes til landbrugsformål.</a:t>
            </a:r>
            <a:endParaRPr sz="12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085"/>
              <a:buNone/>
            </a:pPr>
            <a:r>
              <a:rPr b="1"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2022 blev der </a:t>
            </a:r>
            <a:r>
              <a:rPr b="1" lang="en-US" sz="1285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solgt </a:t>
            </a:r>
            <a:r>
              <a:rPr b="1"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over 10.000 tons pesticider, og afsætningen af kemiske aktivstoffer steg faktisk.</a:t>
            </a:r>
            <a:br>
              <a:rPr lang="en-US" sz="1207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br>
              <a:rPr lang="en-US" sz="1207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207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53" name="Google Shape;153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9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person, menneske, udendørs&#10;&#10;Beskrivelsen er genereret automatisk" id="159" name="Google Shape;159;p9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1" l="2942" r="294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9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9"/>
          <p:cNvSpPr txBox="1"/>
          <p:nvPr>
            <p:ph type="title"/>
          </p:nvPr>
        </p:nvSpPr>
        <p:spPr>
          <a:xfrm>
            <a:off x="838200" y="-429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3. STØRRE OMSTILLING PÅ VEJ</a:t>
            </a:r>
            <a:endParaRPr/>
          </a:p>
        </p:txBody>
      </p:sp>
      <p:sp>
        <p:nvSpPr>
          <p:cNvPr id="162" name="Google Shape;162;p9"/>
          <p:cNvSpPr txBox="1"/>
          <p:nvPr>
            <p:ph idx="1" type="body"/>
          </p:nvPr>
        </p:nvSpPr>
        <p:spPr>
          <a:xfrm>
            <a:off x="838200" y="1519500"/>
            <a:ext cx="5050200" cy="50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None/>
            </a:pPr>
            <a:r>
              <a:rPr b="1"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politiske vinde i både Danmark og EU blæser for, at der skal ske en større omstilling fra traditionelle sprøjtemidler til biopesticider.</a:t>
            </a: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sz="13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921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00"/>
              <a:buChar char="•"/>
            </a:pP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For 2022 - 2026 har Folketinget fremsat en </a:t>
            </a:r>
            <a:r>
              <a:rPr b="1" lang="en-US" sz="1300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sprøjtemidde</a:t>
            </a:r>
            <a:r>
              <a:rPr b="1" lang="en-US" sz="1300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3"/>
                  </a:ext>
                </a:extLst>
              </a:rPr>
              <a:t>lstrategi</a:t>
            </a: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4"/>
                  </a:ext>
                </a:extLst>
              </a:rPr>
              <a:t>, som skal sikre både en “rekordlav pesticidbelastning” og “fremme alternativer til sprøjtemidler”. </a:t>
            </a:r>
            <a:endParaRPr sz="1700">
              <a:extLst>
                <a:ext uri="http://customooxmlschemas.google.com/">
                  <go:slidesCustomData xmlns:go="http://customooxmlschemas.google.com/" textRoundtripDataId="5"/>
                </a:ext>
              </a:extLst>
            </a:endParaRPr>
          </a:p>
          <a:p>
            <a:pPr indent="-2921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00"/>
              <a:buChar char="•"/>
            </a:pP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6"/>
                  </a:ext>
                </a:extLst>
              </a:rPr>
              <a:t>Strategien understreger også, at der er behov for mere økologi. </a:t>
            </a:r>
            <a:endParaRPr sz="1700">
              <a:extLst>
                <a:ext uri="http://customooxmlschemas.google.com/">
                  <go:slidesCustomData xmlns:go="http://customooxmlschemas.google.com/" textRoundtripDataId="7"/>
                </a:ext>
              </a:extLst>
            </a:endParaRPr>
          </a:p>
          <a:p>
            <a:pPr indent="-2921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00"/>
              <a:buChar char="•"/>
            </a:pP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8"/>
                  </a:ext>
                </a:extLst>
              </a:rPr>
              <a:t>Politikerne </a:t>
            </a:r>
            <a:r>
              <a:rPr b="1" lang="en-US" sz="1300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9"/>
                  </a:ext>
                </a:extLst>
              </a:rPr>
              <a:t>ændrede </a:t>
            </a: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10"/>
                  </a:ext>
                </a:extLst>
              </a:rPr>
              <a:t> afgiften på pesticider i 2023, så det blev dyrere at bruge miljø- og sundhedsbelastende stoffer. </a:t>
            </a:r>
            <a:endParaRPr sz="1700">
              <a:extLst>
                <a:ext uri="http://customooxmlschemas.google.com/">
                  <go:slidesCustomData xmlns:go="http://customooxmlschemas.google.com/" textRoundtripDataId="11"/>
                </a:ext>
              </a:extLst>
            </a:endParaRPr>
          </a:p>
          <a:p>
            <a:pPr indent="-2921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00"/>
              <a:buChar char="•"/>
            </a:pP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12"/>
                  </a:ext>
                </a:extLst>
              </a:rPr>
              <a:t>Beslutningerne afspejler et generelt øget fokus på bæredygtighed og beskyttelse af jord og vand på europæisk plan.</a:t>
            </a:r>
            <a:br>
              <a:rPr lang="en-US" sz="1300"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3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63" name="Google Shape;163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9"/>
          <p:cNvSpPr txBox="1"/>
          <p:nvPr/>
        </p:nvSpPr>
        <p:spPr>
          <a:xfrm>
            <a:off x="7358911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 u="none" cap="none" strike="noStrike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2019 - EP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0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udendørs, græs, hegn, plante&#10;&#10;Beskrivelsen er genereret automatisk" id="170" name="Google Shape;170;p1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" l="0" r="5533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0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10"/>
          <p:cNvSpPr txBox="1"/>
          <p:nvPr>
            <p:ph idx="1" type="body"/>
          </p:nvPr>
        </p:nvSpPr>
        <p:spPr>
          <a:xfrm>
            <a:off x="338150" y="1569125"/>
            <a:ext cx="47769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85"/>
              <a:buNone/>
            </a:pPr>
            <a:r>
              <a:rPr b="1"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For at beskytte naturen bedre har EU blandt andet godkendt, at man må bruge bestemte ikke-kemiske basisstoffer til </a:t>
            </a:r>
            <a:r>
              <a:rPr b="1"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plantebeskyttelse</a:t>
            </a:r>
            <a:r>
              <a:rPr b="1"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uden at indhente tilladelse først. </a:t>
            </a:r>
            <a:endParaRPr b="1" sz="13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85"/>
              <a:buNone/>
            </a:pPr>
            <a:r>
              <a:t/>
            </a:r>
            <a:endParaRPr b="1" sz="14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111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85"/>
              <a:buChar char="•"/>
            </a:pPr>
            <a:r>
              <a:rPr lang="en-US" sz="14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kunne være alternativer som fruktose, komælk, løgolie eller natron (bagepulver). </a:t>
            </a:r>
            <a:endParaRPr sz="1640"/>
          </a:p>
          <a:p>
            <a:pPr indent="-3111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85"/>
              <a:buChar char="•"/>
            </a:pPr>
            <a:r>
              <a:rPr lang="en-US" sz="14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Alle vurderes at have mindre skadelig indvirkning end traditionelle kemikalier. </a:t>
            </a:r>
            <a:endParaRPr sz="1640"/>
          </a:p>
          <a:p>
            <a:pPr indent="-2984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85"/>
              <a:buChar char="•"/>
            </a:pPr>
            <a:r>
              <a:rPr lang="en-US" sz="14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Der er en større omstilling på vej…. </a:t>
            </a:r>
            <a:br>
              <a:rPr lang="en-US" sz="1385"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3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73" name="Google Shape;173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0"/>
          <p:cNvSpPr txBox="1"/>
          <p:nvPr/>
        </p:nvSpPr>
        <p:spPr>
          <a:xfrm>
            <a:off x="7358911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 u="none" cap="none" strike="noStrike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- EP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10"/>
          <p:cNvSpPr txBox="1"/>
          <p:nvPr>
            <p:ph type="title"/>
          </p:nvPr>
        </p:nvSpPr>
        <p:spPr>
          <a:xfrm>
            <a:off x="338150" y="-4"/>
            <a:ext cx="3822300" cy="189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EU-GODKENDTE STOFFER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1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computer, bærbar, Netbook, Mellemrumstast&#10;&#10;Beskrivelsen er genereret automatisk" id="181" name="Google Shape;181;p1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382" r="19307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1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11"/>
          <p:cNvSpPr txBox="1"/>
          <p:nvPr>
            <p:ph idx="1" type="body"/>
          </p:nvPr>
        </p:nvSpPr>
        <p:spPr>
          <a:xfrm>
            <a:off x="776950" y="1755325"/>
            <a:ext cx="5397300" cy="45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Brug </a:t>
            </a:r>
            <a:r>
              <a:rPr b="1" lang="en-US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EU’s</a:t>
            </a: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r>
              <a:rPr b="1" lang="en-US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godkendte liste over aktivstoffer</a:t>
            </a: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som </a:t>
            </a:r>
            <a:b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inspiration til, hvilke biopesticider der kan bruges i </a:t>
            </a:r>
            <a:b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mini-haven.</a:t>
            </a:r>
            <a:endParaRPr>
              <a:solidFill>
                <a:schemeClr val="accent3"/>
              </a:solidFill>
            </a:endParaRPr>
          </a:p>
          <a:p>
            <a:pPr indent="-221932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Brug også Google til at indhente mere viden om jeres valgte biopesticid.</a:t>
            </a:r>
            <a:endParaRPr/>
          </a:p>
          <a:p>
            <a:pPr indent="-221932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Husk at føre noter over jeres arbejde til præsentationen.</a:t>
            </a: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Og</a:t>
            </a: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tænk i en integreret plantebeskyttelse-strategi</a:t>
            </a:r>
            <a:br>
              <a:rPr lang="en-US" sz="2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br>
              <a:rPr lang="en-US" sz="2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2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12700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2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84" name="Google Shape;184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1"/>
          <p:cNvSpPr txBox="1"/>
          <p:nvPr>
            <p:ph type="title"/>
          </p:nvPr>
        </p:nvSpPr>
        <p:spPr>
          <a:xfrm>
            <a:off x="776950" y="0"/>
            <a:ext cx="2825400" cy="189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PÅ JAGT I STOFFERNE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2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person, udendørs, sky&#10;&#10;Beskrivelsen er genereret automatisk" id="191" name="Google Shape;191;p12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" l="2623" r="2909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12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12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4. STOR PLADS TIL FORBEDRING</a:t>
            </a:r>
            <a:endParaRPr/>
          </a:p>
        </p:txBody>
      </p:sp>
      <p:sp>
        <p:nvSpPr>
          <p:cNvPr id="194" name="Google Shape;194;p12"/>
          <p:cNvSpPr txBox="1"/>
          <p:nvPr>
            <p:ph idx="1" type="body"/>
          </p:nvPr>
        </p:nvSpPr>
        <p:spPr>
          <a:xfrm>
            <a:off x="838200" y="2001725"/>
            <a:ext cx="44991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700"/>
              <a:buNone/>
            </a:pPr>
            <a:r>
              <a:rPr b="1"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Nu skal I præsentere jeres mini-haver!</a:t>
            </a:r>
            <a:endParaRPr b="1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8575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700"/>
              <a:buChar char="•"/>
            </a:pPr>
            <a: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Markér jeres plantebeskyttelses- elementer med post-its, så I kan fremlægge den samlede strategi.</a:t>
            </a:r>
            <a:endParaRPr/>
          </a:p>
          <a:p>
            <a:pPr indent="-28575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700"/>
              <a:buChar char="•"/>
            </a:pPr>
            <a: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Fortæl om valget af biopesitid og mini-havedesign, så afgrøderne beskyttes bedst muligt.</a:t>
            </a:r>
            <a:b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7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95" name="Google Shape;195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2"/>
          <p:cNvSpPr txBox="1"/>
          <p:nvPr/>
        </p:nvSpPr>
        <p:spPr>
          <a:xfrm>
            <a:off x="7358911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 u="none" cap="none" strike="noStrike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- EP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3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udendørs, sky, plante, græs&#10;&#10;Beskrivelsen er genereret automatisk" id="202" name="Google Shape;202;p1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" l="0" r="5533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3"/>
          <p:cNvSpPr/>
          <p:nvPr/>
        </p:nvSpPr>
        <p:spPr>
          <a:xfrm>
            <a:off x="-31351" y="0"/>
            <a:ext cx="7390200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3"/>
          <p:cNvSpPr txBox="1"/>
          <p:nvPr>
            <p:ph type="title"/>
          </p:nvPr>
        </p:nvSpPr>
        <p:spPr>
          <a:xfrm>
            <a:off x="603475" y="405950"/>
            <a:ext cx="3822300" cy="97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Play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UDFORDRINGER</a:t>
            </a:r>
            <a:endParaRPr sz="2200"/>
          </a:p>
        </p:txBody>
      </p:sp>
      <p:sp>
        <p:nvSpPr>
          <p:cNvPr id="205" name="Google Shape;205;p13"/>
          <p:cNvSpPr txBox="1"/>
          <p:nvPr>
            <p:ph idx="1" type="body"/>
          </p:nvPr>
        </p:nvSpPr>
        <p:spPr>
          <a:xfrm>
            <a:off x="603475" y="1573400"/>
            <a:ext cx="4104600" cy="528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571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b="1"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Der stadig udfordringer, når det kommer til biopesticidernes evne til at beskytte planter og afgrøder mod angreb.</a:t>
            </a:r>
            <a:endParaRPr b="1"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5715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79400" lvl="0" marL="34290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1300"/>
              <a:buChar char="•"/>
            </a:pP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Som ekspert Thies Marten Heick forklarer, er effekten 20 - 60 % lavere ved biopesticider, fordi de ikke virker systemisk men ved direkte kontakt.</a:t>
            </a:r>
            <a:endParaRPr sz="13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5715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79400" lvl="0" marL="34290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1300"/>
              <a:buChar char="•"/>
            </a:pP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Et regnskyl vil i princippet kunne annullere virkningen.</a:t>
            </a:r>
            <a:endParaRPr sz="13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5715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79400" lvl="0" marL="34290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1300"/>
              <a:buChar char="•"/>
            </a:pPr>
            <a:r>
              <a:rPr lang="en-US" sz="13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Så hvor man mere sikkert kan eksperimentere med biopesticider i et drivhus, så er de sværere at anvende på ubeskyttede og åbne arealer.</a:t>
            </a:r>
            <a:endParaRPr sz="13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6" name="Google Shape;206;p13"/>
          <p:cNvSpPr txBox="1"/>
          <p:nvPr/>
        </p:nvSpPr>
        <p:spPr>
          <a:xfrm>
            <a:off x="7358911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 u="none" cap="none" strike="noStrike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- EP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Grafik, Font/skrifttype, tekst, grafisk design&#10;&#10;Beskrivelsen er genereret automatisk" id="207" name="Google Shape;207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4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grøntsager, sennep, Raps, Sennepsplante&#10;&#10;Beskrivelsen er genereret automatisk" id="213" name="Google Shape;213;p14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1" l="22506" r="22504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4"/>
          <p:cNvSpPr/>
          <p:nvPr/>
        </p:nvSpPr>
        <p:spPr>
          <a:xfrm>
            <a:off x="-1" y="0"/>
            <a:ext cx="7390200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4"/>
          <p:cNvSpPr txBox="1"/>
          <p:nvPr>
            <p:ph idx="1" type="body"/>
          </p:nvPr>
        </p:nvSpPr>
        <p:spPr>
          <a:xfrm>
            <a:off x="795772" y="1746975"/>
            <a:ext cx="49296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60"/>
              <a:buNone/>
            </a:pPr>
            <a:r>
              <a:rPr b="1" lang="en-US" sz="156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Der er et stort potentiale i de kommende år for at udvikle og teste biopesticider og optimere merudbyttet.</a:t>
            </a:r>
            <a:endParaRPr b="1" sz="156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60"/>
              <a:buNone/>
            </a:pPr>
            <a:r>
              <a:rPr lang="en-US" sz="156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Kunsten er at finde nogle mere naturlige midler, </a:t>
            </a:r>
            <a:br>
              <a:rPr lang="en-US" sz="156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56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der kan:</a:t>
            </a:r>
            <a:endParaRPr sz="1560"/>
          </a:p>
          <a:p>
            <a:pPr indent="-241300" lvl="0" marL="285750" rtl="0" algn="l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560"/>
              <a:buFont typeface="Arial"/>
              <a:buChar char="•"/>
            </a:pPr>
            <a:r>
              <a:rPr i="1" lang="en-US" sz="156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nedbrydes nemt efter brug, </a:t>
            </a:r>
            <a:endParaRPr sz="1560"/>
          </a:p>
          <a:p>
            <a:pPr indent="-241300" lvl="0" marL="285750" rtl="0" algn="l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560"/>
              <a:buFont typeface="Arial"/>
              <a:buChar char="•"/>
            </a:pPr>
            <a:r>
              <a:rPr i="1" lang="en-US" sz="156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anvendes i mindre mængder, </a:t>
            </a:r>
            <a:endParaRPr sz="1560"/>
          </a:p>
          <a:p>
            <a:pPr indent="-241300" lvl="0" marL="285750" rtl="0" algn="l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560"/>
              <a:buFont typeface="Arial"/>
              <a:buChar char="•"/>
            </a:pPr>
            <a:r>
              <a:rPr i="1" lang="en-US" sz="156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produceres uden mange kemiske stoffer. </a:t>
            </a:r>
            <a:br>
              <a:rPr lang="en-US" sz="1560"/>
            </a:br>
            <a:br>
              <a:rPr lang="en-US" sz="1560"/>
            </a:br>
            <a:endParaRPr sz="156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16" name="Google Shape;216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5" cy="754917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4"/>
          <p:cNvSpPr txBox="1"/>
          <p:nvPr>
            <p:ph type="title"/>
          </p:nvPr>
        </p:nvSpPr>
        <p:spPr>
          <a:xfrm>
            <a:off x="795775" y="446775"/>
            <a:ext cx="3822300" cy="97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Play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POTENTIALER</a:t>
            </a:r>
            <a:endParaRPr sz="22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5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Diskussion Debat Højttaler - Gratis vektor grafik på Pixabay - Pixabay" id="223" name="Google Shape;223;p15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0" r="0" t="5436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15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5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AFSLUTTENDE DEBAT</a:t>
            </a:r>
            <a:endParaRPr/>
          </a:p>
        </p:txBody>
      </p:sp>
      <p:sp>
        <p:nvSpPr>
          <p:cNvPr id="226" name="Google Shape;226;p15"/>
          <p:cNvSpPr txBox="1"/>
          <p:nvPr>
            <p:ph idx="1" type="body"/>
          </p:nvPr>
        </p:nvSpPr>
        <p:spPr>
          <a:xfrm>
            <a:off x="838200" y="1981120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889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1"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b="1"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Hvad er jeres faglige ansvar ift. at løse den her problematik?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b="1"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Vil I synes, at det er spændende at arbejde videre med?</a:t>
            </a:r>
            <a:endParaRPr/>
          </a:p>
        </p:txBody>
      </p:sp>
      <p:pic>
        <p:nvPicPr>
          <p:cNvPr descr="Et billede, der indeholder Grafik, Font/skrifttype, tekst, grafisk design&#10;&#10;Beskrivelsen er genereret automatisk" id="227" name="Google Shape;227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16"/>
          <p:cNvSpPr txBox="1"/>
          <p:nvPr>
            <p:ph type="title"/>
          </p:nvPr>
        </p:nvSpPr>
        <p:spPr>
          <a:xfrm>
            <a:off x="841248" y="334644"/>
            <a:ext cx="10509504" cy="10769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Helvetica Neue"/>
              <a:buNone/>
            </a:pPr>
            <a:r>
              <a:rPr b="1" lang="en-US" sz="2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Credits</a:t>
            </a:r>
            <a:endParaRPr sz="2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</a:pPr>
            <a:r>
              <a:t/>
            </a:r>
            <a:endParaRPr sz="2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34" name="Google Shape;234;p16"/>
          <p:cNvSpPr/>
          <p:nvPr/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6"/>
          <p:cNvSpPr/>
          <p:nvPr/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6"/>
          <p:cNvSpPr/>
          <p:nvPr/>
        </p:nvSpPr>
        <p:spPr>
          <a:xfrm>
            <a:off x="3901900" y="2177509"/>
            <a:ext cx="4520714" cy="36707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Projektet har modtaget økonomisk støtte fra </a:t>
            </a:r>
            <a:endParaRPr b="0" i="0" sz="1400" u="none" cap="none" strike="noStrike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Udenrigsministeriets engagementspulje, </a:t>
            </a:r>
            <a:endParaRPr b="0" i="0" sz="1400" u="none" cap="none" strike="noStrike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faciliteret af CISU – Civilsamfund i Udvikling.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37" name="Google Shape;23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1749" y="5940966"/>
            <a:ext cx="1619682" cy="66751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kstra møde 15. juni 2022: Bliv uddannelsespartner og kom helt tæt på  fremtidens medarbejdere - Vi Samler" id="238" name="Google Shape;238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45621" y="6222102"/>
            <a:ext cx="1933306" cy="3268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tekst, Font/skrifttype, skærmbillede, grafisk design&#10;&#10;Beskrivelsen er genereret automatisk" id="239" name="Google Shape;239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59922" y="4076832"/>
            <a:ext cx="3794834" cy="8820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Font/skrifttype, Grafik, grafisk design, tekst&#10;&#10;Beskrivelsen er genereret automatisk" id="240" name="Google Shape;240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06300" y="4214268"/>
            <a:ext cx="3075420" cy="6016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Grafik, grafisk design, Font/skrifttype, symbol&#10;&#10;Beskrivelsen er genereret automatisk" id="241" name="Google Shape;241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756054" y="5940386"/>
            <a:ext cx="694073" cy="6077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Kontortema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2024-04-19T12:19:00Z</dcterms:created>
</cp:coreProperties>
</file>