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6858000" cx="12192000"/>
  <p:notesSz cx="6858000" cy="9144000"/>
  <p:embeddedFontLst>
    <p:embeddedFont>
      <p:font typeface="Play"/>
      <p:regular r:id="rId26"/>
      <p:bold r:id="rId27"/>
    </p:embeddedFont>
    <p:embeddedFont>
      <p:font typeface="Helvetica Neue"/>
      <p:regular r:id="rId28"/>
      <p:bold r:id="rId29"/>
      <p:italic r:id="rId30"/>
      <p:boldItalic r:id="rId31"/>
    </p:embeddedFont>
    <p:embeddedFont>
      <p:font typeface="Crimson Text"/>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gHPutGcaSh6cnDdY80bQVbNBGsg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Play-regular.fntdata"/><Relationship Id="rId25" Type="http://schemas.openxmlformats.org/officeDocument/2006/relationships/slide" Target="slides/slide21.xml"/><Relationship Id="rId28" Type="http://schemas.openxmlformats.org/officeDocument/2006/relationships/font" Target="fonts/HelveticaNeue-regular.fntdata"/><Relationship Id="rId27" Type="http://schemas.openxmlformats.org/officeDocument/2006/relationships/font" Target="fonts/Play-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HelveticaNeue-bold.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HelveticaNeue-boldItalic.fntdata"/><Relationship Id="rId30" Type="http://schemas.openxmlformats.org/officeDocument/2006/relationships/font" Target="fonts/HelveticaNeue-italic.fntdata"/><Relationship Id="rId11" Type="http://schemas.openxmlformats.org/officeDocument/2006/relationships/slide" Target="slides/slide7.xml"/><Relationship Id="rId33" Type="http://schemas.openxmlformats.org/officeDocument/2006/relationships/font" Target="fonts/CrimsonText-bold.fntdata"/><Relationship Id="rId10" Type="http://schemas.openxmlformats.org/officeDocument/2006/relationships/slide" Target="slides/slide6.xml"/><Relationship Id="rId32" Type="http://schemas.openxmlformats.org/officeDocument/2006/relationships/font" Target="fonts/CrimsonText-regular.fntdata"/><Relationship Id="rId13" Type="http://schemas.openxmlformats.org/officeDocument/2006/relationships/slide" Target="slides/slide9.xml"/><Relationship Id="rId35" Type="http://schemas.openxmlformats.org/officeDocument/2006/relationships/font" Target="fonts/CrimsonText-boldItalic.fntdata"/><Relationship Id="rId12" Type="http://schemas.openxmlformats.org/officeDocument/2006/relationships/slide" Target="slides/slide8.xml"/><Relationship Id="rId34" Type="http://schemas.openxmlformats.org/officeDocument/2006/relationships/font" Target="fonts/CrimsonText-italic.fntdata"/><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llede med billedtekst" type="picTx">
  <p:cSld name="PICTURE_WITH_CAPTION_TEXT">
    <p:spTree>
      <p:nvGrpSpPr>
        <p:cNvPr id="11" name="Shape 11"/>
        <p:cNvGrpSpPr/>
        <p:nvPr/>
      </p:nvGrpSpPr>
      <p:grpSpPr>
        <a:xfrm>
          <a:off x="0" y="0"/>
          <a:ext cx="0" cy="0"/>
          <a:chOff x="0" y="0"/>
          <a:chExt cx="0" cy="0"/>
        </a:xfrm>
      </p:grpSpPr>
      <p:sp>
        <p:nvSpPr>
          <p:cNvPr id="12" name="Google Shape;12;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3"/>
          <p:cNvSpPr/>
          <p:nvPr>
            <p:ph idx="2" type="pic"/>
          </p:nvPr>
        </p:nvSpPr>
        <p:spPr>
          <a:xfrm>
            <a:off x="5183188" y="987425"/>
            <a:ext cx="6172200" cy="4873625"/>
          </a:xfrm>
          <a:prstGeom prst="rect">
            <a:avLst/>
          </a:prstGeom>
          <a:noFill/>
          <a:ln>
            <a:noFill/>
          </a:ln>
        </p:spPr>
      </p:sp>
      <p:sp>
        <p:nvSpPr>
          <p:cNvPr id="14" name="Google Shape;14;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 name="Google Shape;1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slide" type="title">
  <p:cSld name="TITLE">
    <p:spTree>
      <p:nvGrpSpPr>
        <p:cNvPr id="18" name="Shape 18"/>
        <p:cNvGrpSpPr/>
        <p:nvPr/>
      </p:nvGrpSpPr>
      <p:grpSpPr>
        <a:xfrm>
          <a:off x="0" y="0"/>
          <a:ext cx="0" cy="0"/>
          <a:chOff x="0" y="0"/>
          <a:chExt cx="0" cy="0"/>
        </a:xfrm>
      </p:grpSpPr>
      <p:sp>
        <p:nvSpPr>
          <p:cNvPr id="19" name="Google Shape;19;p2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2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1" name="Google Shape;21;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og indholdsobjekt" type="obj">
  <p:cSld name="OBJECT">
    <p:spTree>
      <p:nvGrpSpPr>
        <p:cNvPr id="24" name="Shape 24"/>
        <p:cNvGrpSpPr/>
        <p:nvPr/>
      </p:nvGrpSpPr>
      <p:grpSpPr>
        <a:xfrm>
          <a:off x="0" y="0"/>
          <a:ext cx="0" cy="0"/>
          <a:chOff x="0" y="0"/>
          <a:chExt cx="0" cy="0"/>
        </a:xfrm>
      </p:grpSpPr>
      <p:sp>
        <p:nvSpPr>
          <p:cNvPr id="25" name="Google Shape;25;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fsnitsoverskrift" type="secHead">
  <p:cSld name="SECTION_HEADER">
    <p:spTree>
      <p:nvGrpSpPr>
        <p:cNvPr id="30" name="Shape 30"/>
        <p:cNvGrpSpPr/>
        <p:nvPr/>
      </p:nvGrpSpPr>
      <p:grpSpPr>
        <a:xfrm>
          <a:off x="0" y="0"/>
          <a:ext cx="0" cy="0"/>
          <a:chOff x="0" y="0"/>
          <a:chExt cx="0" cy="0"/>
        </a:xfrm>
      </p:grpSpPr>
      <p:sp>
        <p:nvSpPr>
          <p:cNvPr id="31" name="Google Shape;31;p2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2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575"/>
              </a:buClr>
              <a:buSzPts val="2400"/>
              <a:buNone/>
              <a:defRPr sz="2400">
                <a:solidFill>
                  <a:srgbClr val="757575"/>
                </a:solidFill>
              </a:defRPr>
            </a:lvl1pPr>
            <a:lvl2pPr indent="-228600" lvl="1" marL="914400" algn="l">
              <a:lnSpc>
                <a:spcPct val="90000"/>
              </a:lnSpc>
              <a:spcBef>
                <a:spcPts val="500"/>
              </a:spcBef>
              <a:spcAft>
                <a:spcPts val="0"/>
              </a:spcAft>
              <a:buClr>
                <a:srgbClr val="757575"/>
              </a:buClr>
              <a:buSzPts val="2000"/>
              <a:buNone/>
              <a:defRPr sz="2000">
                <a:solidFill>
                  <a:srgbClr val="757575"/>
                </a:solidFill>
              </a:defRPr>
            </a:lvl2pPr>
            <a:lvl3pPr indent="-228600" lvl="2" marL="1371600" algn="l">
              <a:lnSpc>
                <a:spcPct val="90000"/>
              </a:lnSpc>
              <a:spcBef>
                <a:spcPts val="500"/>
              </a:spcBef>
              <a:spcAft>
                <a:spcPts val="0"/>
              </a:spcAft>
              <a:buClr>
                <a:srgbClr val="757575"/>
              </a:buClr>
              <a:buSzPts val="1800"/>
              <a:buNone/>
              <a:defRPr sz="1800">
                <a:solidFill>
                  <a:srgbClr val="757575"/>
                </a:solidFill>
              </a:defRPr>
            </a:lvl3pPr>
            <a:lvl4pPr indent="-228600" lvl="3" marL="1828800" algn="l">
              <a:lnSpc>
                <a:spcPct val="90000"/>
              </a:lnSpc>
              <a:spcBef>
                <a:spcPts val="500"/>
              </a:spcBef>
              <a:spcAft>
                <a:spcPts val="0"/>
              </a:spcAft>
              <a:buClr>
                <a:srgbClr val="757575"/>
              </a:buClr>
              <a:buSzPts val="1600"/>
              <a:buNone/>
              <a:defRPr sz="1600">
                <a:solidFill>
                  <a:srgbClr val="757575"/>
                </a:solidFill>
              </a:defRPr>
            </a:lvl4pPr>
            <a:lvl5pPr indent="-228600" lvl="4" marL="2286000" algn="l">
              <a:lnSpc>
                <a:spcPct val="90000"/>
              </a:lnSpc>
              <a:spcBef>
                <a:spcPts val="500"/>
              </a:spcBef>
              <a:spcAft>
                <a:spcPts val="0"/>
              </a:spcAft>
              <a:buClr>
                <a:srgbClr val="757575"/>
              </a:buClr>
              <a:buSzPts val="1600"/>
              <a:buNone/>
              <a:defRPr sz="1600">
                <a:solidFill>
                  <a:srgbClr val="757575"/>
                </a:solidFill>
              </a:defRPr>
            </a:lvl5pPr>
            <a:lvl6pPr indent="-228600" lvl="5" marL="2743200" algn="l">
              <a:lnSpc>
                <a:spcPct val="90000"/>
              </a:lnSpc>
              <a:spcBef>
                <a:spcPts val="500"/>
              </a:spcBef>
              <a:spcAft>
                <a:spcPts val="0"/>
              </a:spcAft>
              <a:buClr>
                <a:srgbClr val="757575"/>
              </a:buClr>
              <a:buSzPts val="1600"/>
              <a:buNone/>
              <a:defRPr sz="1600">
                <a:solidFill>
                  <a:srgbClr val="757575"/>
                </a:solidFill>
              </a:defRPr>
            </a:lvl6pPr>
            <a:lvl7pPr indent="-228600" lvl="6" marL="3200400" algn="l">
              <a:lnSpc>
                <a:spcPct val="90000"/>
              </a:lnSpc>
              <a:spcBef>
                <a:spcPts val="500"/>
              </a:spcBef>
              <a:spcAft>
                <a:spcPts val="0"/>
              </a:spcAft>
              <a:buClr>
                <a:srgbClr val="757575"/>
              </a:buClr>
              <a:buSzPts val="1600"/>
              <a:buNone/>
              <a:defRPr sz="1600">
                <a:solidFill>
                  <a:srgbClr val="757575"/>
                </a:solidFill>
              </a:defRPr>
            </a:lvl7pPr>
            <a:lvl8pPr indent="-228600" lvl="7" marL="3657600" algn="l">
              <a:lnSpc>
                <a:spcPct val="90000"/>
              </a:lnSpc>
              <a:spcBef>
                <a:spcPts val="500"/>
              </a:spcBef>
              <a:spcAft>
                <a:spcPts val="0"/>
              </a:spcAft>
              <a:buClr>
                <a:srgbClr val="757575"/>
              </a:buClr>
              <a:buSzPts val="1600"/>
              <a:buNone/>
              <a:defRPr sz="1600">
                <a:solidFill>
                  <a:srgbClr val="757575"/>
                </a:solidFill>
              </a:defRPr>
            </a:lvl8pPr>
            <a:lvl9pPr indent="-228600" lvl="8" marL="4114800" algn="l">
              <a:lnSpc>
                <a:spcPct val="90000"/>
              </a:lnSpc>
              <a:spcBef>
                <a:spcPts val="500"/>
              </a:spcBef>
              <a:spcAft>
                <a:spcPts val="0"/>
              </a:spcAft>
              <a:buClr>
                <a:srgbClr val="757575"/>
              </a:buClr>
              <a:buSzPts val="1600"/>
              <a:buNone/>
              <a:defRPr sz="1600">
                <a:solidFill>
                  <a:srgbClr val="757575"/>
                </a:solidFill>
              </a:defRPr>
            </a:lvl9pPr>
          </a:lstStyle>
          <a:p/>
        </p:txBody>
      </p:sp>
      <p:sp>
        <p:nvSpPr>
          <p:cNvPr id="33" name="Google Shape;3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 indholdsobjekter" type="twoObj">
  <p:cSld name="TWO_OBJECTS">
    <p:spTree>
      <p:nvGrpSpPr>
        <p:cNvPr id="36" name="Shape 36"/>
        <p:cNvGrpSpPr/>
        <p:nvPr/>
      </p:nvGrpSpPr>
      <p:grpSpPr>
        <a:xfrm>
          <a:off x="0" y="0"/>
          <a:ext cx="0" cy="0"/>
          <a:chOff x="0" y="0"/>
          <a:chExt cx="0" cy="0"/>
        </a:xfrm>
      </p:grpSpPr>
      <p:sp>
        <p:nvSpPr>
          <p:cNvPr id="37" name="Google Shape;37;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2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 name="Google Shape;39;p2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ammenligning" type="twoTxTwoObj">
  <p:cSld name="TWO_OBJECTS_WITH_TEXT">
    <p:spTree>
      <p:nvGrpSpPr>
        <p:cNvPr id="43" name="Shape 43"/>
        <p:cNvGrpSpPr/>
        <p:nvPr/>
      </p:nvGrpSpPr>
      <p:grpSpPr>
        <a:xfrm>
          <a:off x="0" y="0"/>
          <a:ext cx="0" cy="0"/>
          <a:chOff x="0" y="0"/>
          <a:chExt cx="0" cy="0"/>
        </a:xfrm>
      </p:grpSpPr>
      <p:sp>
        <p:nvSpPr>
          <p:cNvPr id="44" name="Google Shape;44;p2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2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6" name="Google Shape;46;p2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2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 name="Google Shape;48;p2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un titel" type="titleOnly">
  <p:cSld name="TITLE_ONLY">
    <p:spTree>
      <p:nvGrpSpPr>
        <p:cNvPr id="52" name="Shape 52"/>
        <p:cNvGrpSpPr/>
        <p:nvPr/>
      </p:nvGrpSpPr>
      <p:grpSpPr>
        <a:xfrm>
          <a:off x="0" y="0"/>
          <a:ext cx="0" cy="0"/>
          <a:chOff x="0" y="0"/>
          <a:chExt cx="0" cy="0"/>
        </a:xfrm>
      </p:grpSpPr>
      <p:sp>
        <p:nvSpPr>
          <p:cNvPr id="53" name="Google Shape;53;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m" type="blank">
  <p:cSld name="BLANK">
    <p:spTree>
      <p:nvGrpSpPr>
        <p:cNvPr id="57" name="Shape 57"/>
        <p:cNvGrpSpPr/>
        <p:nvPr/>
      </p:nvGrpSpPr>
      <p:grpSpPr>
        <a:xfrm>
          <a:off x="0" y="0"/>
          <a:ext cx="0" cy="0"/>
          <a:chOff x="0" y="0"/>
          <a:chExt cx="0" cy="0"/>
        </a:xfrm>
      </p:grpSpPr>
      <p:sp>
        <p:nvSpPr>
          <p:cNvPr id="58" name="Google Shape;5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dhold med billedtekst" type="objTx">
  <p:cSld name="OBJECT_WITH_CAPTION_TEXT">
    <p:spTree>
      <p:nvGrpSpPr>
        <p:cNvPr id="61" name="Shape 61"/>
        <p:cNvGrpSpPr/>
        <p:nvPr/>
      </p:nvGrpSpPr>
      <p:grpSpPr>
        <a:xfrm>
          <a:off x="0" y="0"/>
          <a:ext cx="0" cy="0"/>
          <a:chOff x="0" y="0"/>
          <a:chExt cx="0" cy="0"/>
        </a:xfrm>
      </p:grpSpPr>
      <p:sp>
        <p:nvSpPr>
          <p:cNvPr id="62" name="Google Shape;62;p3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4" name="Google Shape;64;p3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og lodret tekst" type="vertTx">
  <p:cSld name="VERTICAL_TEXT">
    <p:spTree>
      <p:nvGrpSpPr>
        <p:cNvPr id="68" name="Shape 68"/>
        <p:cNvGrpSpPr/>
        <p:nvPr/>
      </p:nvGrpSpPr>
      <p:grpSpPr>
        <a:xfrm>
          <a:off x="0" y="0"/>
          <a:ext cx="0" cy="0"/>
          <a:chOff x="0" y="0"/>
          <a:chExt cx="0" cy="0"/>
        </a:xfrm>
      </p:grpSpPr>
      <p:sp>
        <p:nvSpPr>
          <p:cNvPr id="69" name="Google Shape;69;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odret titel og tekst" type="vertTitleAndTx">
  <p:cSld name="VERTICAL_TITLE_AND_VERTICAL_TEXT">
    <p:spTree>
      <p:nvGrpSpPr>
        <p:cNvPr id="74" name="Shape 74"/>
        <p:cNvGrpSpPr/>
        <p:nvPr/>
      </p:nvGrpSpPr>
      <p:grpSpPr>
        <a:xfrm>
          <a:off x="0" y="0"/>
          <a:ext cx="0" cy="0"/>
          <a:chOff x="0" y="0"/>
          <a:chExt cx="0" cy="0"/>
        </a:xfrm>
      </p:grpSpPr>
      <p:sp>
        <p:nvSpPr>
          <p:cNvPr id="75" name="Google Shape;75;p3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Play"/>
              <a:buNone/>
              <a:defRPr b="0" i="0" sz="44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757575"/>
                </a:solidFill>
                <a:latin typeface="Arial"/>
                <a:ea typeface="Arial"/>
                <a:cs typeface="Arial"/>
                <a:sym typeface="Arial"/>
              </a:defRPr>
            </a:lvl1pPr>
            <a:lvl2pPr indent="0" lvl="1" marL="0" marR="0" rtl="0" algn="r">
              <a:spcBef>
                <a:spcPts val="0"/>
              </a:spcBef>
              <a:buNone/>
              <a:defRPr b="0" i="0" sz="1200" u="none" cap="none" strike="noStrike">
                <a:solidFill>
                  <a:srgbClr val="757575"/>
                </a:solidFill>
                <a:latin typeface="Arial"/>
                <a:ea typeface="Arial"/>
                <a:cs typeface="Arial"/>
                <a:sym typeface="Arial"/>
              </a:defRPr>
            </a:lvl2pPr>
            <a:lvl3pPr indent="0" lvl="2" marL="0" marR="0" rtl="0" algn="r">
              <a:spcBef>
                <a:spcPts val="0"/>
              </a:spcBef>
              <a:buNone/>
              <a:defRPr b="0" i="0" sz="1200" u="none" cap="none" strike="noStrike">
                <a:solidFill>
                  <a:srgbClr val="757575"/>
                </a:solidFill>
                <a:latin typeface="Arial"/>
                <a:ea typeface="Arial"/>
                <a:cs typeface="Arial"/>
                <a:sym typeface="Arial"/>
              </a:defRPr>
            </a:lvl3pPr>
            <a:lvl4pPr indent="0" lvl="3" marL="0" marR="0" rtl="0" algn="r">
              <a:spcBef>
                <a:spcPts val="0"/>
              </a:spcBef>
              <a:buNone/>
              <a:defRPr b="0" i="0" sz="1200" u="none" cap="none" strike="noStrike">
                <a:solidFill>
                  <a:srgbClr val="757575"/>
                </a:solidFill>
                <a:latin typeface="Arial"/>
                <a:ea typeface="Arial"/>
                <a:cs typeface="Arial"/>
                <a:sym typeface="Arial"/>
              </a:defRPr>
            </a:lvl4pPr>
            <a:lvl5pPr indent="0" lvl="4" marL="0" marR="0" rtl="0" algn="r">
              <a:spcBef>
                <a:spcPts val="0"/>
              </a:spcBef>
              <a:buNone/>
              <a:defRPr b="0" i="0" sz="1200" u="none" cap="none" strike="noStrike">
                <a:solidFill>
                  <a:srgbClr val="757575"/>
                </a:solidFill>
                <a:latin typeface="Arial"/>
                <a:ea typeface="Arial"/>
                <a:cs typeface="Arial"/>
                <a:sym typeface="Arial"/>
              </a:defRPr>
            </a:lvl5pPr>
            <a:lvl6pPr indent="0" lvl="5" marL="0" marR="0" rtl="0" algn="r">
              <a:spcBef>
                <a:spcPts val="0"/>
              </a:spcBef>
              <a:buNone/>
              <a:defRPr b="0" i="0" sz="1200" u="none" cap="none" strike="noStrike">
                <a:solidFill>
                  <a:srgbClr val="757575"/>
                </a:solidFill>
                <a:latin typeface="Arial"/>
                <a:ea typeface="Arial"/>
                <a:cs typeface="Arial"/>
                <a:sym typeface="Arial"/>
              </a:defRPr>
            </a:lvl6pPr>
            <a:lvl7pPr indent="0" lvl="6" marL="0" marR="0" rtl="0" algn="r">
              <a:spcBef>
                <a:spcPts val="0"/>
              </a:spcBef>
              <a:buNone/>
              <a:defRPr b="0" i="0" sz="1200" u="none" cap="none" strike="noStrike">
                <a:solidFill>
                  <a:srgbClr val="757575"/>
                </a:solidFill>
                <a:latin typeface="Arial"/>
                <a:ea typeface="Arial"/>
                <a:cs typeface="Arial"/>
                <a:sym typeface="Arial"/>
              </a:defRPr>
            </a:lvl7pPr>
            <a:lvl8pPr indent="0" lvl="7" marL="0" marR="0" rtl="0" algn="r">
              <a:spcBef>
                <a:spcPts val="0"/>
              </a:spcBef>
              <a:buNone/>
              <a:defRPr b="0" i="0" sz="1200" u="none" cap="none" strike="noStrike">
                <a:solidFill>
                  <a:srgbClr val="757575"/>
                </a:solidFill>
                <a:latin typeface="Arial"/>
                <a:ea typeface="Arial"/>
                <a:cs typeface="Arial"/>
                <a:sym typeface="Arial"/>
              </a:defRPr>
            </a:lvl8pPr>
            <a:lvl9pPr indent="0" lvl="8" marL="0" marR="0" rtl="0" algn="r">
              <a:spcBef>
                <a:spcPts val="0"/>
              </a:spcBef>
              <a:buNone/>
              <a:defRPr b="0" i="0" sz="12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5.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4.jpg"/><Relationship Id="rId4" Type="http://schemas.openxmlformats.org/officeDocument/2006/relationships/hyperlink" Target="https://www.altinget.dk/foedevarer/artikel/274418-se-kortet-saadan-bruges-danmarks-areal" TargetMode="External"/><Relationship Id="rId5" Type="http://schemas.openxmlformats.org/officeDocument/2006/relationships/hyperlink" Target="https://fm.dk/media/25302/aftale-om-groen-omstilling-af-dansk-landbrug_a.pdf" TargetMode="External"/><Relationship Id="rId6"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1.jp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jpg"/><Relationship Id="rId4" Type="http://schemas.openxmlformats.org/officeDocument/2006/relationships/hyperlink" Target="https://nytaenk.dk/explainer-disse-faktorer-forarsager-iltsvind-i-havet/" TargetMode="External"/><Relationship Id="rId5"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jp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0.jp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1.jpg"/><Relationship Id="rId4" Type="http://schemas.openxmlformats.org/officeDocument/2006/relationships/hyperlink" Target="https://nytaenk.dk/smarte-teknologier-transformerer-landbruget-men-de-kraever-nye-skills-fra-elever/" TargetMode="External"/><Relationship Id="rId5"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8.jpg"/><Relationship Id="rId4" Type="http://schemas.openxmlformats.org/officeDocument/2006/relationships/hyperlink" Target="https://nytaenk.dk/sadan-bruger-landmand-digitale-tildelingskort-for-at-spare-pa-godningen/" TargetMode="External"/><Relationship Id="rId5"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3.jp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8.jp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jpg"/><Relationship Id="rId4" Type="http://schemas.openxmlformats.org/officeDocument/2006/relationships/hyperlink" Target="https://nytaenk.dk/virksomhedsbesog-simpelt-setup-til-dyrkelse-af-jordlose-afgroder-i-massevis/" TargetMode="External"/><Relationship Id="rId5"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7.jpg"/><Relationship Id="rId4" Type="http://schemas.openxmlformats.org/officeDocument/2006/relationships/hyperlink" Target="https://dcapub.au.dk/djfpublikation/djfpdf/DCArapport213.pdf" TargetMode="External"/><Relationship Id="rId5"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6.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7.jp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hyperlink" Target="https://nytaenk.dk/explainer-hvordan-virker-biopesticider/" TargetMode="External"/><Relationship Id="rId5" Type="http://schemas.openxmlformats.org/officeDocument/2006/relationships/hyperlink" Target="https://nytaenk.dk/explainer-hvordan-virker-biopesticider/" TargetMode="External"/><Relationship Id="rId6"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6.jpg"/><Relationship Id="rId4" Type="http://schemas.openxmlformats.org/officeDocument/2006/relationships/hyperlink" Target="https://mst.dk/nyheder/2023/marts/aendring-af-pesticidafgiften" TargetMode="External"/><Relationship Id="rId5"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5.jpg"/><Relationship Id="rId4" Type="http://schemas.openxmlformats.org/officeDocument/2006/relationships/hyperlink" Target="https://mst.dk/media/24gi1jrs/samleark-basisstoffer-09-07-2021.pdf" TargetMode="External"/><Relationship Id="rId5"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2.jp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0.jpg"/><Relationship Id="rId4" Type="http://schemas.openxmlformats.org/officeDocument/2006/relationships/hyperlink" Target="https://nytaenk.dk/opinion-oprab-til-politikerne-lad-okologiske-og-konventionelle-planteavlere-samarbejde/" TargetMode="External"/><Relationship Id="rId5"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3.jp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12.png"/><Relationship Id="rId6" Type="http://schemas.openxmlformats.org/officeDocument/2006/relationships/image" Target="../media/image19.png"/><Relationship Id="rId7"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udendørs, sky, traktor, landbrugsmaskine&#10;&#10;Beskrivelsen er genereret automatisk" id="85" name="Google Shape;85;p1"/>
          <p:cNvPicPr preferRelativeResize="0"/>
          <p:nvPr>
            <p:ph idx="2" type="pic"/>
          </p:nvPr>
        </p:nvPicPr>
        <p:blipFill rotWithShape="1">
          <a:blip r:embed="rId3">
            <a:alphaModFix/>
          </a:blip>
          <a:srcRect b="0" l="6113" r="6114" t="0"/>
          <a:stretch/>
        </p:blipFill>
        <p:spPr>
          <a:xfrm>
            <a:off x="2522358" y="10"/>
            <a:ext cx="9669642" cy="6857990"/>
          </a:xfrm>
          <a:prstGeom prst="rect">
            <a:avLst/>
          </a:prstGeom>
          <a:noFill/>
          <a:ln>
            <a:noFill/>
          </a:ln>
        </p:spPr>
      </p:pic>
      <p:sp>
        <p:nvSpPr>
          <p:cNvPr id="86" name="Google Shape;86;p1"/>
          <p:cNvSpPr/>
          <p:nvPr/>
        </p:nvSpPr>
        <p:spPr>
          <a:xfrm>
            <a:off x="0" y="0"/>
            <a:ext cx="7066978"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7" name="Google Shape;87;p1"/>
          <p:cNvSpPr txBox="1"/>
          <p:nvPr>
            <p:ph type="title"/>
          </p:nvPr>
        </p:nvSpPr>
        <p:spPr>
          <a:xfrm>
            <a:off x="952228" y="743447"/>
            <a:ext cx="3973385" cy="3692028"/>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UD</a:t>
            </a:r>
            <a:r>
              <a:rPr b="1" lang="en-US" sz="2500">
                <a:solidFill>
                  <a:schemeClr val="accent3"/>
                </a:solidFill>
                <a:latin typeface="Helvetica Neue"/>
                <a:ea typeface="Helvetica Neue"/>
                <a:cs typeface="Helvetica Neue"/>
                <a:sym typeface="Helvetica Neue"/>
                <a:extLst>
                  <a:ext uri="http://customooxmlschemas.google.com/">
                    <go:slidesCustomData xmlns:go="http://customooxmlschemas.google.com/" textRoundtripDataId="0"/>
                  </a:ext>
                </a:extLst>
              </a:rPr>
              <a:t> </a:t>
            </a:r>
            <a:r>
              <a:rPr b="1" lang="en-US" sz="2500">
                <a:solidFill>
                  <a:schemeClr val="accent3"/>
                </a:solidFill>
                <a:latin typeface="Helvetica Neue"/>
                <a:ea typeface="Helvetica Neue"/>
                <a:cs typeface="Helvetica Neue"/>
                <a:sym typeface="Helvetica Neue"/>
              </a:rPr>
              <a:t>MED KEMIKALIERNE</a:t>
            </a:r>
            <a:br>
              <a:rPr b="1" lang="en-US" sz="2500">
                <a:solidFill>
                  <a:schemeClr val="accent3"/>
                </a:solidFill>
                <a:latin typeface="Helvetica Neue"/>
                <a:ea typeface="Helvetica Neue"/>
                <a:cs typeface="Helvetica Neue"/>
                <a:sym typeface="Helvetica Neue"/>
              </a:rPr>
            </a:br>
            <a:r>
              <a:rPr b="1" lang="en-US" sz="2500">
                <a:solidFill>
                  <a:schemeClr val="accent3"/>
                </a:solidFill>
                <a:latin typeface="Helvetica Neue"/>
                <a:ea typeface="Helvetica Neue"/>
                <a:cs typeface="Helvetica Neue"/>
                <a:sym typeface="Helvetica Neue"/>
              </a:rPr>
              <a:t>GF2</a:t>
            </a:r>
            <a:endParaRPr/>
          </a:p>
        </p:txBody>
      </p:sp>
      <p:sp>
        <p:nvSpPr>
          <p:cNvPr id="88" name="Google Shape;88;p1"/>
          <p:cNvSpPr txBox="1"/>
          <p:nvPr>
            <p:ph idx="1" type="body"/>
          </p:nvPr>
        </p:nvSpPr>
        <p:spPr>
          <a:xfrm>
            <a:off x="952229" y="4629234"/>
            <a:ext cx="3973386" cy="148531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accent3"/>
              </a:buClr>
              <a:buSzPts val="2000"/>
              <a:buNone/>
            </a:pPr>
            <a:r>
              <a:rPr lang="en-US" sz="2000">
                <a:solidFill>
                  <a:schemeClr val="accent3"/>
                </a:solidFill>
                <a:latin typeface="Helvetica Neue"/>
                <a:ea typeface="Helvetica Neue"/>
                <a:cs typeface="Helvetica Neue"/>
                <a:sym typeface="Helvetica Neue"/>
              </a:rPr>
              <a:t>LANDBRUGETS OMSTILLING</a:t>
            </a:r>
            <a:endParaRPr/>
          </a:p>
        </p:txBody>
      </p:sp>
      <p:pic>
        <p:nvPicPr>
          <p:cNvPr descr="Et billede, der indeholder Grafik, Font/skrifttype, tekst, grafisk design&#10;&#10;Beskrivelsen er genereret automatisk" id="89" name="Google Shape;89;p1"/>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
        <p:nvSpPr>
          <p:cNvPr id="90" name="Google Shape;90;p1"/>
          <p:cNvSpPr txBox="1"/>
          <p:nvPr/>
        </p:nvSpPr>
        <p:spPr>
          <a:xfrm>
            <a:off x="7358911" y="6372447"/>
            <a:ext cx="2743200" cy="2154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2011 - EP</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 name="Shape 94"/>
        <p:cNvGrpSpPr/>
        <p:nvPr/>
      </p:nvGrpSpPr>
      <p:grpSpPr>
        <a:xfrm>
          <a:off x="0" y="0"/>
          <a:ext cx="0" cy="0"/>
          <a:chOff x="0" y="0"/>
          <a:chExt cx="0" cy="0"/>
        </a:xfrm>
      </p:grpSpPr>
      <p:sp>
        <p:nvSpPr>
          <p:cNvPr id="95" name="Google Shape;95;p2"/>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græs, udendørs, sky, landbrug&#10;&#10;Beskrivelsen er genereret automatisk" id="96" name="Google Shape;96;p2"/>
          <p:cNvPicPr preferRelativeResize="0"/>
          <p:nvPr>
            <p:ph idx="2" type="pic"/>
          </p:nvPr>
        </p:nvPicPr>
        <p:blipFill rotWithShape="1">
          <a:blip r:embed="rId3">
            <a:alphaModFix/>
          </a:blip>
          <a:srcRect b="2" l="0" r="5533" t="0"/>
          <a:stretch/>
        </p:blipFill>
        <p:spPr>
          <a:xfrm>
            <a:off x="2522356" y="10"/>
            <a:ext cx="9669642" cy="6857990"/>
          </a:xfrm>
          <a:prstGeom prst="rect">
            <a:avLst/>
          </a:prstGeom>
          <a:noFill/>
          <a:ln>
            <a:noFill/>
          </a:ln>
        </p:spPr>
      </p:pic>
      <p:sp>
        <p:nvSpPr>
          <p:cNvPr id="97" name="Google Shape;97;p2"/>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8" name="Google Shape;98;p2"/>
          <p:cNvSpPr txBox="1"/>
          <p:nvPr>
            <p:ph type="title"/>
          </p:nvPr>
        </p:nvSpPr>
        <p:spPr>
          <a:xfrm>
            <a:off x="838200" y="365125"/>
            <a:ext cx="3822189" cy="189991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1. LANDBRUGET SKAL FORURENE MINDRE</a:t>
            </a:r>
            <a:endParaRPr/>
          </a:p>
        </p:txBody>
      </p:sp>
      <p:sp>
        <p:nvSpPr>
          <p:cNvPr id="99" name="Google Shape;99;p2"/>
          <p:cNvSpPr txBox="1"/>
          <p:nvPr>
            <p:ph idx="1" type="body"/>
          </p:nvPr>
        </p:nvSpPr>
        <p:spPr>
          <a:xfrm>
            <a:off x="838200" y="1986269"/>
            <a:ext cx="3822189" cy="4113464"/>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150000"/>
              </a:lnSpc>
              <a:spcBef>
                <a:spcPts val="0"/>
              </a:spcBef>
              <a:spcAft>
                <a:spcPts val="0"/>
              </a:spcAft>
              <a:buClr>
                <a:schemeClr val="accent3"/>
              </a:buClr>
              <a:buSzPts val="1400"/>
              <a:buNone/>
            </a:pPr>
            <a:r>
              <a:rPr b="1" lang="en-US" sz="1400">
                <a:solidFill>
                  <a:schemeClr val="accent3"/>
                </a:solidFill>
                <a:latin typeface="Helvetica Neue"/>
                <a:ea typeface="Helvetica Neue"/>
                <a:cs typeface="Helvetica Neue"/>
                <a:sym typeface="Helvetica Neue"/>
              </a:rPr>
              <a:t>Landbruget står over for en større omvæltning. Der skal skæres ned på de samlede CO2-udledninger samt mængden af anvendte kemikalier og ‘tilsætningsstoffer’.</a:t>
            </a:r>
            <a:endParaRPr b="1">
              <a:solidFill>
                <a:schemeClr val="accent3"/>
              </a:solidFill>
              <a:latin typeface="Helvetica Neue"/>
              <a:ea typeface="Helvetica Neue"/>
              <a:cs typeface="Helvetica Neue"/>
              <a:sym typeface="Helvetica Neue"/>
            </a:endParaRPr>
          </a:p>
          <a:p>
            <a:pPr indent="-235267"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I Danmark optages ca. </a:t>
            </a:r>
            <a:r>
              <a:rPr lang="en-US" sz="140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60 procent</a:t>
            </a:r>
            <a:r>
              <a:rPr lang="en-US" sz="1400">
                <a:solidFill>
                  <a:schemeClr val="accent3"/>
                </a:solidFill>
                <a:latin typeface="Helvetica Neue"/>
                <a:ea typeface="Helvetica Neue"/>
                <a:cs typeface="Helvetica Neue"/>
                <a:sym typeface="Helvetica Neue"/>
              </a:rPr>
              <a:t> af det danske landareal af landbruget, inklusive brakarealer og græsområder. </a:t>
            </a:r>
            <a:endParaRPr/>
          </a:p>
          <a:p>
            <a:pPr indent="-235267"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Folketinget </a:t>
            </a:r>
            <a:r>
              <a:rPr lang="en-US" sz="1400" u="sng">
                <a:solidFill>
                  <a:schemeClr val="accent3"/>
                </a:solidFill>
                <a:latin typeface="Helvetica Neue"/>
                <a:ea typeface="Helvetica Neue"/>
                <a:cs typeface="Helvetica Neue"/>
                <a:sym typeface="Helvetica Neue"/>
                <a:hlinkClick r:id="rId5">
                  <a:extLst>
                    <a:ext uri="{A12FA001-AC4F-418D-AE19-62706E023703}">
                      <ahyp:hlinkClr val="tx"/>
                    </a:ext>
                  </a:extLst>
                </a:hlinkClick>
              </a:rPr>
              <a:t>vedtog</a:t>
            </a:r>
            <a:r>
              <a:rPr lang="en-US" sz="1400">
                <a:solidFill>
                  <a:schemeClr val="accent3"/>
                </a:solidFill>
                <a:latin typeface="Helvetica Neue"/>
                <a:ea typeface="Helvetica Neue"/>
                <a:cs typeface="Helvetica Neue"/>
                <a:sym typeface="Helvetica Neue"/>
              </a:rPr>
              <a:t> i 2021, at sektoren skal blive mere klima- og miljøvenlig, uden at det går ud over økonomi eller konkurrenceevne på fx. EUs indre marked. </a:t>
            </a:r>
            <a:endParaRPr/>
          </a:p>
        </p:txBody>
      </p:sp>
      <p:pic>
        <p:nvPicPr>
          <p:cNvPr descr="Et billede, der indeholder Grafik, Font/skrifttype, tekst, grafisk design&#10;&#10;Beskrivelsen er genereret automatisk" id="100" name="Google Shape;100;p2"/>
          <p:cNvPicPr preferRelativeResize="0"/>
          <p:nvPr/>
        </p:nvPicPr>
        <p:blipFill rotWithShape="1">
          <a:blip r:embed="rId6">
            <a:alphaModFix/>
          </a:blip>
          <a:srcRect b="0" l="0" r="0" t="0"/>
          <a:stretch/>
        </p:blipFill>
        <p:spPr>
          <a:xfrm>
            <a:off x="10302789" y="6100572"/>
            <a:ext cx="1884406" cy="754916"/>
          </a:xfrm>
          <a:prstGeom prst="rect">
            <a:avLst/>
          </a:prstGeom>
          <a:noFill/>
          <a:ln>
            <a:noFill/>
          </a:ln>
        </p:spPr>
      </p:pic>
      <p:sp>
        <p:nvSpPr>
          <p:cNvPr id="101" name="Google Shape;101;p2"/>
          <p:cNvSpPr txBox="1"/>
          <p:nvPr/>
        </p:nvSpPr>
        <p:spPr>
          <a:xfrm>
            <a:off x="7358911" y="6372447"/>
            <a:ext cx="2743200" cy="2154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2009- EP</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5" name="Shape 105"/>
        <p:cNvGrpSpPr/>
        <p:nvPr/>
      </p:nvGrpSpPr>
      <p:grpSpPr>
        <a:xfrm>
          <a:off x="0" y="0"/>
          <a:ext cx="0" cy="0"/>
          <a:chOff x="0" y="0"/>
          <a:chExt cx="0" cy="0"/>
        </a:xfrm>
      </p:grpSpPr>
      <p:sp>
        <p:nvSpPr>
          <p:cNvPr id="106" name="Google Shape;106;p3"/>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udendørs, sky, plante, græs&#10;&#10;Beskrivelsen er genereret automatisk" id="107" name="Google Shape;107;p3"/>
          <p:cNvPicPr preferRelativeResize="0"/>
          <p:nvPr>
            <p:ph idx="2" type="pic"/>
          </p:nvPr>
        </p:nvPicPr>
        <p:blipFill rotWithShape="1">
          <a:blip r:embed="rId3">
            <a:alphaModFix/>
          </a:blip>
          <a:srcRect b="2" l="0" r="5533" t="0"/>
          <a:stretch/>
        </p:blipFill>
        <p:spPr>
          <a:xfrm>
            <a:off x="2522356" y="10"/>
            <a:ext cx="9669642" cy="6857990"/>
          </a:xfrm>
          <a:prstGeom prst="rect">
            <a:avLst/>
          </a:prstGeom>
          <a:noFill/>
          <a:ln>
            <a:noFill/>
          </a:ln>
        </p:spPr>
      </p:pic>
      <p:sp>
        <p:nvSpPr>
          <p:cNvPr id="108" name="Google Shape;108;p3"/>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9" name="Google Shape;109;p3"/>
          <p:cNvSpPr txBox="1"/>
          <p:nvPr>
            <p:ph idx="1" type="body"/>
          </p:nvPr>
        </p:nvSpPr>
        <p:spPr>
          <a:xfrm>
            <a:off x="728575" y="1296075"/>
            <a:ext cx="4756500" cy="5445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accent3"/>
              </a:buClr>
              <a:buSzPts val="1600"/>
              <a:buNone/>
            </a:pPr>
            <a:r>
              <a:rPr b="1" lang="en-US">
                <a:solidFill>
                  <a:schemeClr val="accent3"/>
                </a:solidFill>
                <a:latin typeface="Helvetica Neue"/>
                <a:ea typeface="Helvetica Neue"/>
                <a:cs typeface="Helvetica Neue"/>
                <a:sym typeface="Helvetica Neue"/>
              </a:rPr>
              <a:t>Landbruget må blandt andet forbedre: </a:t>
            </a:r>
            <a:br>
              <a:rPr lang="en-US">
                <a:solidFill>
                  <a:schemeClr val="accent3"/>
                </a:solidFill>
                <a:latin typeface="Helvetica Neue"/>
                <a:ea typeface="Helvetica Neue"/>
                <a:cs typeface="Helvetica Neue"/>
                <a:sym typeface="Helvetica Neue"/>
              </a:rPr>
            </a:br>
            <a:endParaRPr>
              <a:solidFill>
                <a:schemeClr val="accent3"/>
              </a:solidFill>
              <a:latin typeface="Helvetica Neue"/>
              <a:ea typeface="Helvetica Neue"/>
              <a:cs typeface="Helvetica Neue"/>
              <a:sym typeface="Helvetica Neue"/>
            </a:endParaRPr>
          </a:p>
          <a:p>
            <a:pPr indent="-342900" lvl="0" marL="342900" rtl="0" algn="l">
              <a:lnSpc>
                <a:spcPct val="115000"/>
              </a:lnSpc>
              <a:spcBef>
                <a:spcPts val="1000"/>
              </a:spcBef>
              <a:spcAft>
                <a:spcPts val="0"/>
              </a:spcAft>
              <a:buClr>
                <a:schemeClr val="accent3"/>
              </a:buClr>
              <a:buSzPts val="1400"/>
              <a:buAutoNum type="arabicPeriod"/>
            </a:pPr>
            <a:r>
              <a:rPr b="1" lang="en-US" sz="1400">
                <a:solidFill>
                  <a:schemeClr val="accent3"/>
                </a:solidFill>
                <a:latin typeface="Helvetica Neue"/>
                <a:ea typeface="Helvetica Neue"/>
                <a:cs typeface="Helvetica Neue"/>
                <a:sym typeface="Helvetica Neue"/>
              </a:rPr>
              <a:t>Udledningen af drivhusgasser</a:t>
            </a:r>
            <a:endParaRPr b="1"/>
          </a:p>
          <a:p>
            <a:pPr indent="-342900" lvl="0" marL="342900" rtl="0" algn="l">
              <a:lnSpc>
                <a:spcPct val="115000"/>
              </a:lnSpc>
              <a:spcBef>
                <a:spcPts val="1000"/>
              </a:spcBef>
              <a:spcAft>
                <a:spcPts val="0"/>
              </a:spcAft>
              <a:buClr>
                <a:schemeClr val="accent3"/>
              </a:buClr>
              <a:buSzPts val="1400"/>
              <a:buAutoNum type="arabicPeriod"/>
            </a:pPr>
            <a:r>
              <a:rPr b="1" lang="en-US" sz="1400">
                <a:solidFill>
                  <a:schemeClr val="accent3"/>
                </a:solidFill>
                <a:latin typeface="Helvetica Neue"/>
                <a:ea typeface="Helvetica Neue"/>
                <a:cs typeface="Helvetica Neue"/>
                <a:sym typeface="Helvetica Neue"/>
              </a:rPr>
              <a:t>Vandmiljø og tilførsel af næringsstoffer (særligt kvælstof) </a:t>
            </a:r>
            <a:endParaRPr b="1"/>
          </a:p>
          <a:p>
            <a:pPr indent="-342900" lvl="0" marL="342900" rtl="0" algn="l">
              <a:lnSpc>
                <a:spcPct val="115000"/>
              </a:lnSpc>
              <a:spcBef>
                <a:spcPts val="1000"/>
              </a:spcBef>
              <a:spcAft>
                <a:spcPts val="0"/>
              </a:spcAft>
              <a:buClr>
                <a:schemeClr val="accent3"/>
              </a:buClr>
              <a:buSzPts val="1400"/>
              <a:buAutoNum type="arabicPeriod"/>
            </a:pPr>
            <a:r>
              <a:rPr b="1" lang="en-US" sz="1400">
                <a:solidFill>
                  <a:schemeClr val="accent3"/>
                </a:solidFill>
                <a:latin typeface="Helvetica Neue"/>
                <a:ea typeface="Helvetica Neue"/>
                <a:cs typeface="Helvetica Neue"/>
                <a:sym typeface="Helvetica Neue"/>
              </a:rPr>
              <a:t>Produktionen af plantebaserede fødevarer. </a:t>
            </a:r>
            <a:endParaRPr b="1" sz="1400">
              <a:solidFill>
                <a:schemeClr val="accent3"/>
              </a:solidFill>
              <a:latin typeface="Helvetica Neue"/>
              <a:ea typeface="Helvetica Neue"/>
              <a:cs typeface="Helvetica Neue"/>
              <a:sym typeface="Helvetica Neue"/>
            </a:endParaRPr>
          </a:p>
          <a:p>
            <a:pPr indent="0" lvl="0" marL="0" rtl="0" algn="l">
              <a:lnSpc>
                <a:spcPct val="100000"/>
              </a:lnSpc>
              <a:spcBef>
                <a:spcPts val="1000"/>
              </a:spcBef>
              <a:spcAft>
                <a:spcPts val="0"/>
              </a:spcAft>
              <a:buNone/>
            </a:pPr>
            <a:r>
              <a:t/>
            </a:r>
            <a:endParaRPr sz="600">
              <a:solidFill>
                <a:schemeClr val="accent3"/>
              </a:solidFill>
              <a:latin typeface="Helvetica Neue"/>
              <a:ea typeface="Helvetica Neue"/>
              <a:cs typeface="Helvetica Neue"/>
              <a:sym typeface="Helvetica Neue"/>
            </a:endParaRPr>
          </a:p>
          <a:p>
            <a:pPr indent="-317500" lvl="0" marL="457200" rtl="0" algn="l">
              <a:lnSpc>
                <a:spcPct val="150000"/>
              </a:lnSpc>
              <a:spcBef>
                <a:spcPts val="1000"/>
              </a:spcBef>
              <a:spcAft>
                <a:spcPts val="0"/>
              </a:spcAft>
              <a:buClr>
                <a:schemeClr val="accent3"/>
              </a:buClr>
              <a:buSzPts val="1400"/>
              <a:buFont typeface="Helvetica Neue"/>
              <a:buChar char="●"/>
            </a:pPr>
            <a:r>
              <a:rPr lang="en-US" sz="1400">
                <a:solidFill>
                  <a:schemeClr val="accent3"/>
                </a:solidFill>
                <a:latin typeface="Helvetica Neue"/>
                <a:ea typeface="Helvetica Neue"/>
                <a:cs typeface="Helvetica Neue"/>
                <a:sym typeface="Helvetica Neue"/>
              </a:rPr>
              <a:t>De næste dage zoomer vi ind på</a:t>
            </a:r>
            <a:r>
              <a:rPr b="1" lang="en-US" sz="1500">
                <a:solidFill>
                  <a:schemeClr val="accent3"/>
                </a:solidFill>
                <a:latin typeface="Helvetica Neue"/>
                <a:ea typeface="Helvetica Neue"/>
                <a:cs typeface="Helvetica Neue"/>
                <a:sym typeface="Helvetica Neue"/>
              </a:rPr>
              <a:t> punkt nummer to,</a:t>
            </a:r>
            <a:r>
              <a:rPr lang="en-US" sz="1400">
                <a:solidFill>
                  <a:schemeClr val="accent3"/>
                </a:solidFill>
                <a:latin typeface="Helvetica Neue"/>
                <a:ea typeface="Helvetica Neue"/>
                <a:cs typeface="Helvetica Neue"/>
                <a:sym typeface="Helvetica Neue"/>
              </a:rPr>
              <a:t> som særligt omhandler gødning og pesticider. </a:t>
            </a:r>
            <a:endParaRPr sz="1400">
              <a:solidFill>
                <a:schemeClr val="accent3"/>
              </a:solidFill>
              <a:latin typeface="Helvetica Neue"/>
              <a:ea typeface="Helvetica Neue"/>
              <a:cs typeface="Helvetica Neue"/>
              <a:sym typeface="Helvetica Neue"/>
            </a:endParaRPr>
          </a:p>
          <a:p>
            <a:pPr indent="0" lvl="0" marL="0" rtl="0" algn="l">
              <a:lnSpc>
                <a:spcPct val="100000"/>
              </a:lnSpc>
              <a:spcBef>
                <a:spcPts val="1000"/>
              </a:spcBef>
              <a:spcAft>
                <a:spcPts val="0"/>
              </a:spcAft>
              <a:buNone/>
            </a:pPr>
            <a:r>
              <a:t/>
            </a:r>
            <a:endParaRPr sz="600">
              <a:solidFill>
                <a:schemeClr val="accent3"/>
              </a:solidFill>
              <a:latin typeface="Helvetica Neue"/>
              <a:ea typeface="Helvetica Neue"/>
              <a:cs typeface="Helvetica Neue"/>
              <a:sym typeface="Helvetica Neue"/>
            </a:endParaRPr>
          </a:p>
          <a:p>
            <a:pPr indent="-317500" lvl="0" marL="457200" rtl="0" algn="l">
              <a:lnSpc>
                <a:spcPct val="150000"/>
              </a:lnSpc>
              <a:spcBef>
                <a:spcPts val="1000"/>
              </a:spcBef>
              <a:spcAft>
                <a:spcPts val="0"/>
              </a:spcAft>
              <a:buClr>
                <a:schemeClr val="accent3"/>
              </a:buClr>
              <a:buSzPts val="1400"/>
              <a:buFont typeface="Helvetica Neue"/>
              <a:buChar char="●"/>
            </a:pPr>
            <a:r>
              <a:rPr lang="en-US" sz="1400">
                <a:solidFill>
                  <a:schemeClr val="accent3"/>
                </a:solidFill>
                <a:latin typeface="Helvetica Neue"/>
                <a:ea typeface="Helvetica Neue"/>
                <a:cs typeface="Helvetica Neue"/>
                <a:sym typeface="Helvetica Neue"/>
              </a:rPr>
              <a:t>Opgaven er,</a:t>
            </a:r>
            <a:r>
              <a:rPr lang="en-US" sz="1400">
                <a:solidFill>
                  <a:schemeClr val="accent3"/>
                </a:solidFill>
                <a:latin typeface="Helvetica Neue"/>
                <a:ea typeface="Helvetica Neue"/>
                <a:cs typeface="Helvetica Neue"/>
                <a:sym typeface="Helvetica Neue"/>
              </a:rPr>
              <a:t> hvordan man kan minimere eller erstatte brugen af begge, fordi de kan have påvirkning på det naturlige miljø.  </a:t>
            </a:r>
            <a:br>
              <a:rPr lang="en-US">
                <a:solidFill>
                  <a:schemeClr val="accent3"/>
                </a:solidFill>
                <a:latin typeface="Helvetica Neue"/>
                <a:ea typeface="Helvetica Neue"/>
                <a:cs typeface="Helvetica Neue"/>
                <a:sym typeface="Helvetica Neue"/>
              </a:rPr>
            </a:br>
            <a:endParaRPr>
              <a:solidFill>
                <a:schemeClr val="accent3"/>
              </a:solidFill>
              <a:latin typeface="Helvetica Neue"/>
              <a:ea typeface="Helvetica Neue"/>
              <a:cs typeface="Helvetica Neue"/>
              <a:sym typeface="Helvetica Neue"/>
            </a:endParaRPr>
          </a:p>
          <a:p>
            <a:pPr indent="63500" lvl="0" marL="0" rtl="0" algn="l">
              <a:lnSpc>
                <a:spcPct val="90000"/>
              </a:lnSpc>
              <a:spcBef>
                <a:spcPts val="1000"/>
              </a:spcBef>
              <a:spcAft>
                <a:spcPts val="0"/>
              </a:spcAft>
              <a:buClr>
                <a:schemeClr val="dk1"/>
              </a:buClr>
              <a:buSzPts val="1000"/>
              <a:buNone/>
            </a:pPr>
            <a:r>
              <a:t/>
            </a:r>
            <a:endParaRPr sz="10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10" name="Google Shape;110;p3"/>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
        <p:nvSpPr>
          <p:cNvPr id="111" name="Google Shape;111;p3"/>
          <p:cNvSpPr txBox="1"/>
          <p:nvPr/>
        </p:nvSpPr>
        <p:spPr>
          <a:xfrm>
            <a:off x="7358911" y="6372447"/>
            <a:ext cx="27432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2009- EP</a:t>
            </a:r>
            <a:r>
              <a:rPr b="0" i="0" lang="en-US" sz="1800" u="none" cap="none" strike="noStrike">
                <a:solidFill>
                  <a:srgbClr val="000000"/>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12" name="Google Shape;112;p3"/>
          <p:cNvSpPr txBox="1"/>
          <p:nvPr/>
        </p:nvSpPr>
        <p:spPr>
          <a:xfrm>
            <a:off x="728575" y="386000"/>
            <a:ext cx="3853500" cy="36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500">
                <a:solidFill>
                  <a:schemeClr val="accent3"/>
                </a:solidFill>
                <a:latin typeface="Helvetica Neue"/>
                <a:ea typeface="Helvetica Neue"/>
                <a:cs typeface="Helvetica Neue"/>
                <a:sym typeface="Helvetica Neue"/>
              </a:rPr>
              <a:t>FÆRRE KEMIKALIER</a:t>
            </a:r>
            <a:endParaRPr b="1" sz="2500">
              <a:solidFill>
                <a:schemeClr val="accent3"/>
              </a:solidFill>
              <a:latin typeface="Helvetica Neue"/>
              <a:ea typeface="Helvetica Neue"/>
              <a:cs typeface="Helvetica Neue"/>
              <a:sym typeface="Helvetica Neue"/>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6" name="Shape 116"/>
        <p:cNvGrpSpPr/>
        <p:nvPr/>
      </p:nvGrpSpPr>
      <p:grpSpPr>
        <a:xfrm>
          <a:off x="0" y="0"/>
          <a:ext cx="0" cy="0"/>
          <a:chOff x="0" y="0"/>
          <a:chExt cx="0" cy="0"/>
        </a:xfrm>
      </p:grpSpPr>
      <p:sp>
        <p:nvSpPr>
          <p:cNvPr id="117" name="Google Shape;117;p4"/>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Havbund med døende bunddyr og ’liglagen’ – en hvid belægning af svovlbakterier der udgør den sidste barrierer mod frigivelse af giftig svovlbrinte, Foto: Nanna Rask" id="118" name="Google Shape;118;p4"/>
          <p:cNvPicPr preferRelativeResize="0"/>
          <p:nvPr>
            <p:ph idx="2" type="pic"/>
          </p:nvPr>
        </p:nvPicPr>
        <p:blipFill rotWithShape="1">
          <a:blip r:embed="rId3">
            <a:alphaModFix/>
          </a:blip>
          <a:srcRect b="-1" l="384" r="3736" t="0"/>
          <a:stretch/>
        </p:blipFill>
        <p:spPr>
          <a:xfrm>
            <a:off x="2522356" y="10"/>
            <a:ext cx="9669642" cy="6857990"/>
          </a:xfrm>
          <a:prstGeom prst="rect">
            <a:avLst/>
          </a:prstGeom>
          <a:noFill/>
          <a:ln>
            <a:noFill/>
          </a:ln>
        </p:spPr>
      </p:pic>
      <p:sp>
        <p:nvSpPr>
          <p:cNvPr id="119" name="Google Shape;119;p4"/>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0" name="Google Shape;120;p4"/>
          <p:cNvSpPr txBox="1"/>
          <p:nvPr>
            <p:ph idx="1" type="body"/>
          </p:nvPr>
        </p:nvSpPr>
        <p:spPr>
          <a:xfrm>
            <a:off x="352575" y="1553550"/>
            <a:ext cx="4443900" cy="47022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accent3"/>
              </a:buClr>
              <a:buSzPct val="100000"/>
              <a:buNone/>
            </a:pPr>
            <a:r>
              <a:rPr b="1" lang="en-US">
                <a:solidFill>
                  <a:schemeClr val="accent3"/>
                </a:solidFill>
                <a:latin typeface="Helvetica Neue"/>
                <a:ea typeface="Helvetica Neue"/>
                <a:cs typeface="Helvetica Neue"/>
                <a:sym typeface="Helvetica Neue"/>
              </a:rPr>
              <a:t>I 2023 kom det på den nationale agenda, hvordan tilførslen af næringsstoffer fra land til vand har resulteret i næsten døde havbunde uden marine- og planteliv ved danske kyststrækninger. </a:t>
            </a:r>
            <a:endParaRPr b="1">
              <a:solidFill>
                <a:schemeClr val="accent3"/>
              </a:solidFill>
              <a:latin typeface="Helvetica Neue"/>
              <a:ea typeface="Helvetica Neue"/>
              <a:cs typeface="Helvetica Neue"/>
              <a:sym typeface="Helvetica Neue"/>
            </a:endParaRPr>
          </a:p>
          <a:p>
            <a:pPr indent="0" lvl="0" marL="0" rtl="0" algn="l">
              <a:lnSpc>
                <a:spcPct val="120000"/>
              </a:lnSpc>
              <a:spcBef>
                <a:spcPts val="1000"/>
              </a:spcBef>
              <a:spcAft>
                <a:spcPts val="0"/>
              </a:spcAft>
              <a:buClr>
                <a:schemeClr val="dk1"/>
              </a:buClr>
              <a:buSzPct val="233333"/>
              <a:buNone/>
            </a:pPr>
            <a:r>
              <a:t/>
            </a:r>
            <a:endParaRPr sz="600">
              <a:solidFill>
                <a:schemeClr val="accent3"/>
              </a:solidFill>
              <a:latin typeface="Helvetica Neue"/>
              <a:ea typeface="Helvetica Neue"/>
              <a:cs typeface="Helvetica Neue"/>
              <a:sym typeface="Helvetica Neue"/>
            </a:endParaRPr>
          </a:p>
          <a:p>
            <a:pPr indent="-310832" lvl="0" marL="457200" rtl="0" algn="l">
              <a:lnSpc>
                <a:spcPct val="150000"/>
              </a:lnSpc>
              <a:spcBef>
                <a:spcPts val="1000"/>
              </a:spcBef>
              <a:spcAft>
                <a:spcPts val="0"/>
              </a:spcAft>
              <a:buClr>
                <a:schemeClr val="accent3"/>
              </a:buClr>
              <a:buSzPct val="100000"/>
              <a:buFont typeface="Helvetica Neue"/>
              <a:buChar char="●"/>
            </a:pPr>
            <a:r>
              <a:rPr lang="en-US" sz="1400">
                <a:solidFill>
                  <a:schemeClr val="accent3"/>
                </a:solidFill>
                <a:latin typeface="Helvetica Neue"/>
                <a:ea typeface="Helvetica Neue"/>
                <a:cs typeface="Helvetica Neue"/>
                <a:sym typeface="Helvetica Neue"/>
              </a:rPr>
              <a:t>Det er tankevækkende, at gødning (især kvælstof) brugt af de enkelte landmænd rundt omkring hober sig op og kan forårsage så stor skade over tid.</a:t>
            </a:r>
            <a:endParaRPr>
              <a:solidFill>
                <a:schemeClr val="accent3"/>
              </a:solidFill>
            </a:endParaRPr>
          </a:p>
          <a:p>
            <a:pPr indent="0" lvl="0" marL="0" rtl="0" algn="l">
              <a:lnSpc>
                <a:spcPct val="120000"/>
              </a:lnSpc>
              <a:spcBef>
                <a:spcPts val="1000"/>
              </a:spcBef>
              <a:spcAft>
                <a:spcPts val="0"/>
              </a:spcAft>
              <a:buClr>
                <a:schemeClr val="dk1"/>
              </a:buClr>
              <a:buSzPct val="233333"/>
              <a:buNone/>
            </a:pPr>
            <a:r>
              <a:t/>
            </a:r>
            <a:endParaRPr sz="600">
              <a:solidFill>
                <a:schemeClr val="accent3"/>
              </a:solidFill>
              <a:latin typeface="Helvetica Neue"/>
              <a:ea typeface="Helvetica Neue"/>
              <a:cs typeface="Helvetica Neue"/>
              <a:sym typeface="Helvetica Neue"/>
            </a:endParaRPr>
          </a:p>
          <a:p>
            <a:pPr indent="0" lvl="0" marL="0" rtl="0" algn="l">
              <a:lnSpc>
                <a:spcPct val="150000"/>
              </a:lnSpc>
              <a:spcBef>
                <a:spcPts val="1000"/>
              </a:spcBef>
              <a:spcAft>
                <a:spcPts val="0"/>
              </a:spcAft>
              <a:buClr>
                <a:schemeClr val="accent3"/>
              </a:buClr>
              <a:buSzPct val="100000"/>
              <a:buNone/>
            </a:pPr>
            <a:r>
              <a:rPr lang="en-US" sz="1400">
                <a:solidFill>
                  <a:schemeClr val="accent3"/>
                </a:solidFill>
                <a:latin typeface="Helvetica Neue"/>
                <a:ea typeface="Helvetica Neue"/>
                <a:cs typeface="Helvetica Neue"/>
                <a:sym typeface="Helvetica Neue"/>
              </a:rPr>
              <a:t>Læs</a:t>
            </a:r>
            <a:r>
              <a:rPr lang="en-US" sz="1400">
                <a:solidFill>
                  <a:schemeClr val="accent3"/>
                </a:solidFill>
                <a:latin typeface="Helvetica Neue"/>
                <a:ea typeface="Helvetica Neue"/>
                <a:cs typeface="Helvetica Neue"/>
                <a:sym typeface="Helvetica Neue"/>
                <a:extLst>
                  <a:ext uri="http://customooxmlschemas.google.com/">
                    <go:slidesCustomData xmlns:go="http://customooxmlschemas.google.com/" textRoundtripDataId="1"/>
                  </a:ext>
                </a:extLst>
              </a:rPr>
              <a:t> </a:t>
            </a:r>
            <a:r>
              <a:rPr b="1" lang="en-US" sz="1400" u="sng">
                <a:solidFill>
                  <a:schemeClr val="accent3"/>
                </a:solidFill>
                <a:latin typeface="Helvetica Neue"/>
                <a:ea typeface="Helvetica Neue"/>
                <a:cs typeface="Helvetica Neue"/>
                <a:sym typeface="Helvetica Neue"/>
                <a:hlinkClick r:id="rId4">
                  <a:extLst>
                    <a:ext uri="{A12FA001-AC4F-418D-AE19-62706E023703}">
                      <ahyp:hlinkClr val="tx"/>
                    </a:ext>
                  </a:extLst>
                </a:hlinkClick>
                <a:extLst>
                  <a:ext uri="http://customooxmlschemas.google.com/">
                    <go:slidesCustomData xmlns:go="http://customooxmlschemas.google.com/" textRoundtripDataId="2"/>
                  </a:ext>
                </a:extLst>
              </a:rPr>
              <a:t>denne explainer </a:t>
            </a:r>
            <a:r>
              <a:rPr lang="en-US" sz="1400">
                <a:solidFill>
                  <a:schemeClr val="accent3"/>
                </a:solidFill>
                <a:latin typeface="Helvetica Neue"/>
                <a:ea typeface="Helvetica Neue"/>
                <a:cs typeface="Helvetica Neue"/>
                <a:sym typeface="Helvetica Neue"/>
              </a:rPr>
              <a:t>om iltsvind, og hvordan særligt fosfor og kvælstof (nitrat) har påvirket det biologiske mikroliv i havene: </a:t>
            </a:r>
            <a:endParaRPr>
              <a:solidFill>
                <a:schemeClr val="accent3"/>
              </a:solidFill>
            </a:endParaRPr>
          </a:p>
          <a:p>
            <a:pPr indent="0" lvl="0" marL="0" rtl="0" algn="l">
              <a:lnSpc>
                <a:spcPct val="150000"/>
              </a:lnSpc>
              <a:spcBef>
                <a:spcPts val="1000"/>
              </a:spcBef>
              <a:spcAft>
                <a:spcPts val="0"/>
              </a:spcAft>
              <a:buClr>
                <a:schemeClr val="dk1"/>
              </a:buClr>
              <a:buSzPct val="100000"/>
              <a:buNone/>
            </a:pPr>
            <a:br>
              <a:rPr lang="en-US" sz="1100">
                <a:solidFill>
                  <a:schemeClr val="accent3"/>
                </a:solidFill>
              </a:rPr>
            </a:br>
            <a:endParaRPr sz="11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21" name="Google Shape;121;p4"/>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
        <p:nvSpPr>
          <p:cNvPr id="122" name="Google Shape;122;p4"/>
          <p:cNvSpPr txBox="1"/>
          <p:nvPr/>
        </p:nvSpPr>
        <p:spPr>
          <a:xfrm>
            <a:off x="7358911" y="6372447"/>
            <a:ext cx="2743200" cy="2154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a:t>
            </a:r>
            <a:r>
              <a:rPr b="0" i="0" lang="en-US" sz="800" u="none" cap="none" strike="noStrike">
                <a:solidFill>
                  <a:srgbClr val="FFFFFF"/>
                </a:solidFill>
                <a:latin typeface="Arial"/>
                <a:ea typeface="Arial"/>
                <a:cs typeface="Arial"/>
                <a:sym typeface="Arial"/>
              </a:rPr>
              <a:t>Nanna Rask</a:t>
            </a:r>
            <a:endParaRPr b="0" i="0" sz="1800" u="none" cap="none" strike="noStrike">
              <a:solidFill>
                <a:schemeClr val="dk1"/>
              </a:solidFill>
              <a:latin typeface="Arial"/>
              <a:ea typeface="Arial"/>
              <a:cs typeface="Arial"/>
              <a:sym typeface="Arial"/>
            </a:endParaRPr>
          </a:p>
        </p:txBody>
      </p:sp>
      <p:sp>
        <p:nvSpPr>
          <p:cNvPr id="123" name="Google Shape;123;p4"/>
          <p:cNvSpPr txBox="1"/>
          <p:nvPr/>
        </p:nvSpPr>
        <p:spPr>
          <a:xfrm>
            <a:off x="352575" y="476975"/>
            <a:ext cx="3569400" cy="729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800">
                <a:solidFill>
                  <a:schemeClr val="accent3"/>
                </a:solidFill>
                <a:latin typeface="Helvetica Neue"/>
                <a:ea typeface="Helvetica Neue"/>
                <a:cs typeface="Helvetica Neue"/>
                <a:sym typeface="Helvetica Neue"/>
              </a:rPr>
              <a:t>ILTSVIND</a:t>
            </a:r>
            <a:endParaRPr b="1" sz="2800">
              <a:solidFill>
                <a:schemeClr val="accent3"/>
              </a:solidFill>
              <a:latin typeface="Helvetica Neue"/>
              <a:ea typeface="Helvetica Neue"/>
              <a:cs typeface="Helvetica Neue"/>
              <a:sym typeface="Helvetica Neue"/>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7" name="Shape 127"/>
        <p:cNvGrpSpPr/>
        <p:nvPr/>
      </p:nvGrpSpPr>
      <p:grpSpPr>
        <a:xfrm>
          <a:off x="0" y="0"/>
          <a:ext cx="0" cy="0"/>
          <a:chOff x="0" y="0"/>
          <a:chExt cx="0" cy="0"/>
        </a:xfrm>
      </p:grpSpPr>
      <p:sp>
        <p:nvSpPr>
          <p:cNvPr id="128" name="Google Shape;128;p5"/>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tegneserie, skitse, tegning, clipart&#10;&#10;Beskrivelsen er genereret automatisk" id="129" name="Google Shape;129;p5"/>
          <p:cNvPicPr preferRelativeResize="0"/>
          <p:nvPr>
            <p:ph idx="2" type="pic"/>
          </p:nvPr>
        </p:nvPicPr>
        <p:blipFill rotWithShape="1">
          <a:blip r:embed="rId3">
            <a:alphaModFix/>
          </a:blip>
          <a:srcRect b="0" l="0" r="0" t="18008"/>
          <a:stretch/>
        </p:blipFill>
        <p:spPr>
          <a:xfrm>
            <a:off x="2522356" y="10"/>
            <a:ext cx="9669642" cy="6857990"/>
          </a:xfrm>
          <a:prstGeom prst="rect">
            <a:avLst/>
          </a:prstGeom>
          <a:noFill/>
          <a:ln>
            <a:noFill/>
          </a:ln>
        </p:spPr>
      </p:pic>
      <p:sp>
        <p:nvSpPr>
          <p:cNvPr id="130" name="Google Shape;130;p5"/>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1" name="Google Shape;131;p5"/>
          <p:cNvSpPr txBox="1"/>
          <p:nvPr>
            <p:ph type="title"/>
          </p:nvPr>
        </p:nvSpPr>
        <p:spPr>
          <a:xfrm>
            <a:off x="838200" y="365125"/>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UD FRA TEKSTEN</a:t>
            </a:r>
            <a:endParaRPr/>
          </a:p>
        </p:txBody>
      </p:sp>
      <p:sp>
        <p:nvSpPr>
          <p:cNvPr id="132" name="Google Shape;132;p5"/>
          <p:cNvSpPr txBox="1"/>
          <p:nvPr>
            <p:ph idx="1" type="body"/>
          </p:nvPr>
        </p:nvSpPr>
        <p:spPr>
          <a:xfrm>
            <a:off x="838200" y="2434201"/>
            <a:ext cx="3822189" cy="3742762"/>
          </a:xfrm>
          <a:prstGeom prst="rect">
            <a:avLst/>
          </a:prstGeom>
          <a:noFill/>
          <a:ln>
            <a:noFill/>
          </a:ln>
        </p:spPr>
        <p:txBody>
          <a:bodyPr anchorCtr="0" anchor="t" bIns="45700" lIns="91425" spcFirstLastPara="1" rIns="91425" wrap="square" tIns="45700">
            <a:normAutofit/>
          </a:bodyPr>
          <a:lstStyle/>
          <a:p>
            <a:pPr indent="-228600" lvl="0" marL="285750" rtl="0" algn="l">
              <a:lnSpc>
                <a:spcPct val="150000"/>
              </a:lnSpc>
              <a:spcBef>
                <a:spcPts val="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Hvordan opstår iltsvind, og hvad er konsekvenserne?</a:t>
            </a:r>
            <a:endParaRPr>
              <a:solidFill>
                <a:schemeClr val="accent3"/>
              </a:solidFill>
            </a:endParaRPr>
          </a:p>
          <a:p>
            <a:pPr indent="-228600"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I hvor høj grad er det landbrugets ansvar? </a:t>
            </a:r>
            <a:endParaRPr/>
          </a:p>
          <a:p>
            <a:pPr indent="-228600"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Kan I komme på to andre eksempler, hvor landbruget forurener?</a:t>
            </a:r>
            <a:endParaRPr/>
          </a:p>
          <a:p>
            <a:pPr indent="88900" lvl="0" marL="0" rtl="0" algn="l">
              <a:lnSpc>
                <a:spcPct val="150000"/>
              </a:lnSpc>
              <a:spcBef>
                <a:spcPts val="1000"/>
              </a:spcBef>
              <a:spcAft>
                <a:spcPts val="0"/>
              </a:spcAft>
              <a:buClr>
                <a:schemeClr val="dk1"/>
              </a:buClr>
              <a:buSzPts val="1400"/>
              <a:buFont typeface="Arial"/>
              <a:buNone/>
            </a:pPr>
            <a:r>
              <a:t/>
            </a:r>
            <a:endParaRPr sz="14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33" name="Google Shape;133;p5"/>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
        <p:nvSpPr>
          <p:cNvPr id="134" name="Google Shape;134;p5"/>
          <p:cNvSpPr txBox="1"/>
          <p:nvPr/>
        </p:nvSpPr>
        <p:spPr>
          <a:xfrm>
            <a:off x="7358911" y="6372447"/>
            <a:ext cx="2743200" cy="2154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2019 - EP</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id="139" name="Google Shape;139;p6"/>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Lindslag1 Twitter0" id="140" name="Google Shape;140;p6"/>
          <p:cNvPicPr preferRelativeResize="0"/>
          <p:nvPr>
            <p:ph idx="2" type="pic"/>
          </p:nvPr>
        </p:nvPicPr>
        <p:blipFill rotWithShape="1">
          <a:blip r:embed="rId3">
            <a:alphaModFix/>
          </a:blip>
          <a:srcRect b="0" l="3714" r="16975" t="0"/>
          <a:stretch/>
        </p:blipFill>
        <p:spPr>
          <a:xfrm>
            <a:off x="2522356" y="10"/>
            <a:ext cx="9669642" cy="6857990"/>
          </a:xfrm>
          <a:prstGeom prst="rect">
            <a:avLst/>
          </a:prstGeom>
          <a:noFill/>
          <a:ln>
            <a:noFill/>
          </a:ln>
        </p:spPr>
      </p:pic>
      <p:sp>
        <p:nvSpPr>
          <p:cNvPr id="141" name="Google Shape;141;p6"/>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2" name="Google Shape;142;p6"/>
          <p:cNvSpPr txBox="1"/>
          <p:nvPr>
            <p:ph type="title"/>
          </p:nvPr>
        </p:nvSpPr>
        <p:spPr>
          <a:xfrm>
            <a:off x="838200" y="365125"/>
            <a:ext cx="4943700" cy="1899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2. PRÆCISIONSTEKNOLOGIER ER CENTRALE</a:t>
            </a:r>
            <a:endParaRPr/>
          </a:p>
          <a:p>
            <a:pPr indent="0" lvl="0" marL="0" rtl="0" algn="l">
              <a:lnSpc>
                <a:spcPct val="90000"/>
              </a:lnSpc>
              <a:spcBef>
                <a:spcPts val="0"/>
              </a:spcBef>
              <a:spcAft>
                <a:spcPts val="0"/>
              </a:spcAft>
              <a:buClr>
                <a:schemeClr val="dk1"/>
              </a:buClr>
              <a:buSzPts val="2500"/>
              <a:buFont typeface="Play"/>
              <a:buNone/>
            </a:pPr>
            <a:r>
              <a:t/>
            </a:r>
            <a:endParaRPr b="1" sz="2500">
              <a:solidFill>
                <a:schemeClr val="accent3"/>
              </a:solidFill>
              <a:latin typeface="Helvetica Neue"/>
              <a:ea typeface="Helvetica Neue"/>
              <a:cs typeface="Helvetica Neue"/>
              <a:sym typeface="Helvetica Neue"/>
            </a:endParaRPr>
          </a:p>
        </p:txBody>
      </p:sp>
      <p:sp>
        <p:nvSpPr>
          <p:cNvPr id="143" name="Google Shape;143;p6"/>
          <p:cNvSpPr txBox="1"/>
          <p:nvPr>
            <p:ph idx="1" type="body"/>
          </p:nvPr>
        </p:nvSpPr>
        <p:spPr>
          <a:xfrm>
            <a:off x="878400" y="1861700"/>
            <a:ext cx="4863300" cy="49938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60000"/>
              </a:lnSpc>
              <a:spcBef>
                <a:spcPts val="0"/>
              </a:spcBef>
              <a:spcAft>
                <a:spcPts val="0"/>
              </a:spcAft>
              <a:buClr>
                <a:schemeClr val="accent3"/>
              </a:buClr>
              <a:buSzPct val="123076"/>
              <a:buNone/>
            </a:pPr>
            <a:r>
              <a:rPr b="1" lang="en-US">
                <a:solidFill>
                  <a:schemeClr val="accent3"/>
                </a:solidFill>
                <a:latin typeface="Helvetica Neue"/>
                <a:ea typeface="Helvetica Neue"/>
                <a:cs typeface="Helvetica Neue"/>
                <a:sym typeface="Helvetica Neue"/>
              </a:rPr>
              <a:t>I debatten om landbrugets omstilling er ‘præcisions-teknologier’ et af de helt store buzzwords. </a:t>
            </a:r>
            <a:endParaRPr sz="1300">
              <a:solidFill>
                <a:schemeClr val="accent3"/>
              </a:solidFill>
              <a:latin typeface="Helvetica Neue"/>
              <a:ea typeface="Helvetica Neue"/>
              <a:cs typeface="Helvetica Neue"/>
              <a:sym typeface="Helvetica Neue"/>
            </a:endParaRPr>
          </a:p>
          <a:p>
            <a:pPr indent="0" lvl="0" marL="0" rtl="0" algn="l">
              <a:lnSpc>
                <a:spcPct val="100000"/>
              </a:lnSpc>
              <a:spcBef>
                <a:spcPts val="1000"/>
              </a:spcBef>
              <a:spcAft>
                <a:spcPts val="0"/>
              </a:spcAft>
              <a:buClr>
                <a:schemeClr val="dk1"/>
              </a:buClr>
              <a:buSzPct val="266666"/>
              <a:buNone/>
            </a:pPr>
            <a:r>
              <a:t/>
            </a:r>
            <a:endParaRPr b="1" sz="600">
              <a:solidFill>
                <a:schemeClr val="accent3"/>
              </a:solidFill>
              <a:latin typeface="Helvetica Neue"/>
              <a:ea typeface="Helvetica Neue"/>
              <a:cs typeface="Helvetica Neue"/>
              <a:sym typeface="Helvetica Neue"/>
            </a:endParaRPr>
          </a:p>
          <a:p>
            <a:pPr indent="-310832" lvl="0" marL="457200" rtl="0" algn="l">
              <a:lnSpc>
                <a:spcPct val="160000"/>
              </a:lnSpc>
              <a:spcBef>
                <a:spcPts val="1000"/>
              </a:spcBef>
              <a:spcAft>
                <a:spcPts val="0"/>
              </a:spcAft>
              <a:buClr>
                <a:schemeClr val="accent3"/>
              </a:buClr>
              <a:buSzPct val="100000"/>
              <a:buFont typeface="Helvetica Neue"/>
              <a:buChar char="●"/>
            </a:pPr>
            <a:r>
              <a:rPr lang="en-US" sz="1400">
                <a:solidFill>
                  <a:schemeClr val="accent3"/>
                </a:solidFill>
                <a:latin typeface="Helvetica Neue"/>
                <a:ea typeface="Helvetica Neue"/>
                <a:cs typeface="Helvetica Neue"/>
                <a:sym typeface="Helvetica Neue"/>
              </a:rPr>
              <a:t>Betegnelsen dækker over metoder, der hjælper med at præcisere sprøjtning af afgrøder, så der er behov for </a:t>
            </a:r>
            <a:br>
              <a:rPr lang="en-US" sz="1400">
                <a:solidFill>
                  <a:schemeClr val="accent3"/>
                </a:solidFill>
                <a:latin typeface="Helvetica Neue"/>
                <a:ea typeface="Helvetica Neue"/>
                <a:cs typeface="Helvetica Neue"/>
                <a:sym typeface="Helvetica Neue"/>
              </a:rPr>
            </a:br>
            <a:r>
              <a:rPr lang="en-US" sz="1400">
                <a:solidFill>
                  <a:schemeClr val="accent3"/>
                </a:solidFill>
                <a:latin typeface="Helvetica Neue"/>
                <a:ea typeface="Helvetica Neue"/>
                <a:cs typeface="Helvetica Neue"/>
                <a:sym typeface="Helvetica Neue"/>
              </a:rPr>
              <a:t>færre tilsætningsstoffer for at opnå samme udbytte.</a:t>
            </a:r>
            <a:endParaRPr sz="1400">
              <a:solidFill>
                <a:schemeClr val="accent3"/>
              </a:solidFill>
              <a:latin typeface="Helvetica Neue"/>
              <a:ea typeface="Helvetica Neue"/>
              <a:cs typeface="Helvetica Neue"/>
              <a:sym typeface="Helvetica Neue"/>
            </a:endParaRPr>
          </a:p>
          <a:p>
            <a:pPr indent="0" lvl="0" marL="0" rtl="0" algn="l">
              <a:lnSpc>
                <a:spcPct val="100000"/>
              </a:lnSpc>
              <a:spcBef>
                <a:spcPts val="1000"/>
              </a:spcBef>
              <a:spcAft>
                <a:spcPts val="0"/>
              </a:spcAft>
              <a:buNone/>
            </a:pPr>
            <a:r>
              <a:t/>
            </a:r>
            <a:endParaRPr sz="700">
              <a:solidFill>
                <a:schemeClr val="accent3"/>
              </a:solidFill>
              <a:latin typeface="Helvetica Neue"/>
              <a:ea typeface="Helvetica Neue"/>
              <a:cs typeface="Helvetica Neue"/>
              <a:sym typeface="Helvetica Neue"/>
            </a:endParaRPr>
          </a:p>
          <a:p>
            <a:pPr indent="-310832" lvl="0" marL="457200" rtl="0" algn="l">
              <a:lnSpc>
                <a:spcPct val="160000"/>
              </a:lnSpc>
              <a:spcBef>
                <a:spcPts val="1000"/>
              </a:spcBef>
              <a:spcAft>
                <a:spcPts val="0"/>
              </a:spcAft>
              <a:buClr>
                <a:schemeClr val="accent3"/>
              </a:buClr>
              <a:buSzPct val="100000"/>
              <a:buFont typeface="Helvetica Neue"/>
              <a:buChar char="●"/>
            </a:pPr>
            <a:r>
              <a:rPr lang="en-US" sz="1400">
                <a:solidFill>
                  <a:schemeClr val="accent3"/>
                </a:solidFill>
                <a:latin typeface="Helvetica Neue"/>
                <a:ea typeface="Helvetica Neue"/>
                <a:cs typeface="Helvetica Neue"/>
                <a:sym typeface="Helvetica Neue"/>
              </a:rPr>
              <a:t>Det kan være alt fra GPS i en traktor til avanceret drone-monitorering af marker og robotter til at udføre det manu-elle arbejde med at tilse afgrøderne. </a:t>
            </a:r>
            <a:endParaRPr sz="1300">
              <a:solidFill>
                <a:schemeClr val="accent3"/>
              </a:solidFill>
              <a:latin typeface="Helvetica Neue"/>
              <a:ea typeface="Helvetica Neue"/>
              <a:cs typeface="Helvetica Neue"/>
              <a:sym typeface="Helvetica Neue"/>
            </a:endParaRPr>
          </a:p>
          <a:p>
            <a:pPr indent="-203517" lvl="0" marL="285750" rtl="0" algn="l">
              <a:lnSpc>
                <a:spcPct val="100000"/>
              </a:lnSpc>
              <a:spcBef>
                <a:spcPts val="1000"/>
              </a:spcBef>
              <a:spcAft>
                <a:spcPts val="0"/>
              </a:spcAft>
              <a:buClr>
                <a:schemeClr val="dk1"/>
              </a:buClr>
              <a:buSzPct val="200000"/>
              <a:buNone/>
            </a:pPr>
            <a:r>
              <a:t/>
            </a:r>
            <a:endParaRPr sz="700">
              <a:solidFill>
                <a:schemeClr val="accent3"/>
              </a:solidFill>
              <a:latin typeface="Helvetica Neue"/>
              <a:ea typeface="Helvetica Neue"/>
              <a:cs typeface="Helvetica Neue"/>
              <a:sym typeface="Helvetica Neue"/>
            </a:endParaRPr>
          </a:p>
          <a:p>
            <a:pPr indent="0" lvl="0" marL="0" rtl="0" algn="l">
              <a:lnSpc>
                <a:spcPct val="160000"/>
              </a:lnSpc>
              <a:spcBef>
                <a:spcPts val="1000"/>
              </a:spcBef>
              <a:spcAft>
                <a:spcPts val="0"/>
              </a:spcAft>
              <a:buClr>
                <a:schemeClr val="accent3"/>
              </a:buClr>
              <a:buSzPct val="100000"/>
              <a:buNone/>
            </a:pPr>
            <a:r>
              <a:rPr b="1" lang="en-US">
                <a:solidFill>
                  <a:schemeClr val="accent3"/>
                </a:solidFill>
                <a:latin typeface="Helvetica Neue"/>
                <a:ea typeface="Helvetica Neue"/>
                <a:cs typeface="Helvetica Neue"/>
                <a:sym typeface="Helvetica Neue"/>
              </a:rPr>
              <a:t>Kan I give nogle andre eksempler?</a:t>
            </a:r>
            <a:r>
              <a:rPr lang="en-US">
                <a:solidFill>
                  <a:schemeClr val="accent3"/>
                </a:solidFill>
                <a:latin typeface="Helvetica Neue"/>
                <a:ea typeface="Helvetica Neue"/>
                <a:cs typeface="Helvetica Neue"/>
                <a:sym typeface="Helvetica Neue"/>
              </a:rPr>
              <a:t> </a:t>
            </a:r>
            <a:endParaRPr/>
          </a:p>
          <a:p>
            <a:pPr indent="0" lvl="0" marL="0" rtl="0" algn="l">
              <a:lnSpc>
                <a:spcPct val="160000"/>
              </a:lnSpc>
              <a:spcBef>
                <a:spcPts val="1000"/>
              </a:spcBef>
              <a:spcAft>
                <a:spcPts val="0"/>
              </a:spcAft>
              <a:buClr>
                <a:schemeClr val="dk1"/>
              </a:buClr>
              <a:buSzPct val="100000"/>
              <a:buNone/>
            </a:pPr>
            <a:br>
              <a:rPr lang="en-US" sz="1500"/>
            </a:br>
            <a:endParaRPr sz="1500">
              <a:solidFill>
                <a:schemeClr val="accent3"/>
              </a:solidFill>
              <a:latin typeface="Helvetica Neue"/>
              <a:ea typeface="Helvetica Neue"/>
              <a:cs typeface="Helvetica Neue"/>
              <a:sym typeface="Helvetica Neue"/>
            </a:endParaRPr>
          </a:p>
          <a:p>
            <a:pPr indent="117475" lvl="0" marL="0" rtl="0" algn="l">
              <a:lnSpc>
                <a:spcPct val="160000"/>
              </a:lnSpc>
              <a:spcBef>
                <a:spcPts val="1000"/>
              </a:spcBef>
              <a:spcAft>
                <a:spcPts val="0"/>
              </a:spcAft>
              <a:buClr>
                <a:schemeClr val="dk1"/>
              </a:buClr>
              <a:buSzPct val="100000"/>
              <a:buFont typeface="Arial"/>
              <a:buNone/>
            </a:pPr>
            <a:r>
              <a:t/>
            </a:r>
            <a:endParaRPr sz="20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44" name="Google Shape;144;p6"/>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8" name="Shape 148"/>
        <p:cNvGrpSpPr/>
        <p:nvPr/>
      </p:nvGrpSpPr>
      <p:grpSpPr>
        <a:xfrm>
          <a:off x="0" y="0"/>
          <a:ext cx="0" cy="0"/>
          <a:chOff x="0" y="0"/>
          <a:chExt cx="0" cy="0"/>
        </a:xfrm>
      </p:grpSpPr>
      <p:sp>
        <p:nvSpPr>
          <p:cNvPr id="149" name="Google Shape;149;p7"/>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person, udendørs, tøj, græs&#10;&#10;Beskrivelsen er genereret automatisk" id="150" name="Google Shape;150;p7"/>
          <p:cNvPicPr preferRelativeResize="0"/>
          <p:nvPr>
            <p:ph idx="2" type="pic"/>
          </p:nvPr>
        </p:nvPicPr>
        <p:blipFill rotWithShape="1">
          <a:blip r:embed="rId3">
            <a:alphaModFix/>
          </a:blip>
          <a:srcRect b="2" l="2766" r="2767" t="0"/>
          <a:stretch/>
        </p:blipFill>
        <p:spPr>
          <a:xfrm>
            <a:off x="2522356" y="10"/>
            <a:ext cx="9669642" cy="6857990"/>
          </a:xfrm>
          <a:prstGeom prst="rect">
            <a:avLst/>
          </a:prstGeom>
          <a:noFill/>
          <a:ln>
            <a:noFill/>
          </a:ln>
        </p:spPr>
      </p:pic>
      <p:sp>
        <p:nvSpPr>
          <p:cNvPr id="151" name="Google Shape;151;p7"/>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2" name="Google Shape;152;p7"/>
          <p:cNvSpPr txBox="1"/>
          <p:nvPr>
            <p:ph idx="1" type="body"/>
          </p:nvPr>
        </p:nvSpPr>
        <p:spPr>
          <a:xfrm>
            <a:off x="680600" y="1418550"/>
            <a:ext cx="4551900" cy="507540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1000"/>
              </a:spcBef>
              <a:spcAft>
                <a:spcPts val="0"/>
              </a:spcAft>
              <a:buClr>
                <a:schemeClr val="accent3"/>
              </a:buClr>
              <a:buSzPts val="1400"/>
              <a:buNone/>
            </a:pPr>
            <a:r>
              <a:rPr lang="en-US" sz="1400">
                <a:solidFill>
                  <a:schemeClr val="accent3"/>
                </a:solidFill>
                <a:latin typeface="Helvetica Neue"/>
                <a:ea typeface="Helvetica Neue"/>
                <a:cs typeface="Helvetica Neue"/>
                <a:sym typeface="Helvetica Neue"/>
              </a:rPr>
              <a:t>Hos Landbrugsstyrelsen </a:t>
            </a:r>
            <a:r>
              <a:rPr b="1" lang="en-US" sz="140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understreger</a:t>
            </a:r>
            <a:r>
              <a:rPr b="1" lang="en-US" sz="1400">
                <a:solidFill>
                  <a:schemeClr val="accent3"/>
                </a:solidFill>
                <a:latin typeface="Helvetica Neue"/>
                <a:ea typeface="Helvetica Neue"/>
                <a:cs typeface="Helvetica Neue"/>
                <a:sym typeface="Helvetica Neue"/>
              </a:rPr>
              <a:t> </a:t>
            </a:r>
            <a:r>
              <a:rPr lang="en-US" sz="1400">
                <a:solidFill>
                  <a:schemeClr val="accent3"/>
                </a:solidFill>
                <a:latin typeface="Helvetica Neue"/>
                <a:ea typeface="Helvetica Neue"/>
                <a:cs typeface="Helvetica Neue"/>
                <a:sym typeface="Helvetica Neue"/>
              </a:rPr>
              <a:t>specialkonsulent Tobias Feld Snitkjær, at man kan dele præcisionslandbrug op i to hovedkategorier:</a:t>
            </a:r>
            <a:endParaRPr>
              <a:latin typeface="Helvetica Neue"/>
              <a:ea typeface="Helvetica Neue"/>
              <a:cs typeface="Helvetica Neue"/>
              <a:sym typeface="Helvetica Neue"/>
            </a:endParaRPr>
          </a:p>
          <a:p>
            <a:pPr indent="-240030" lvl="1" marL="685800" rtl="0" algn="l">
              <a:lnSpc>
                <a:spcPct val="150000"/>
              </a:lnSpc>
              <a:spcBef>
                <a:spcPts val="500"/>
              </a:spcBef>
              <a:spcAft>
                <a:spcPts val="0"/>
              </a:spcAft>
              <a:buClr>
                <a:schemeClr val="accent3"/>
              </a:buClr>
              <a:buSzPts val="1200"/>
              <a:buFont typeface="Helvetica Neue"/>
              <a:buAutoNum type="arabicPeriod"/>
            </a:pPr>
            <a:r>
              <a:rPr lang="en-US" sz="1200">
                <a:solidFill>
                  <a:schemeClr val="accent3"/>
                </a:solidFill>
                <a:latin typeface="Helvetica Neue"/>
                <a:ea typeface="Helvetica Neue"/>
                <a:cs typeface="Helvetica Neue"/>
                <a:sym typeface="Helvetica Neue"/>
              </a:rPr>
              <a:t>Den ene handler om variabel tildeling af gødning på marken. </a:t>
            </a:r>
            <a:endParaRPr>
              <a:solidFill>
                <a:schemeClr val="accent3"/>
              </a:solidFill>
              <a:latin typeface="Helvetica Neue"/>
              <a:ea typeface="Helvetica Neue"/>
              <a:cs typeface="Helvetica Neue"/>
              <a:sym typeface="Helvetica Neue"/>
            </a:endParaRPr>
          </a:p>
          <a:p>
            <a:pPr indent="-240030" lvl="1" marL="685800" rtl="0" algn="l">
              <a:lnSpc>
                <a:spcPct val="150000"/>
              </a:lnSpc>
              <a:spcBef>
                <a:spcPts val="500"/>
              </a:spcBef>
              <a:spcAft>
                <a:spcPts val="0"/>
              </a:spcAft>
              <a:buClr>
                <a:schemeClr val="accent3"/>
              </a:buClr>
              <a:buSzPts val="1200"/>
              <a:buFont typeface="Helvetica Neue"/>
              <a:buAutoNum type="arabicPeriod"/>
            </a:pPr>
            <a:r>
              <a:rPr lang="en-US" sz="1200">
                <a:solidFill>
                  <a:schemeClr val="accent3"/>
                </a:solidFill>
                <a:latin typeface="Helvetica Neue"/>
                <a:ea typeface="Helvetica Neue"/>
                <a:cs typeface="Helvetica Neue"/>
                <a:sym typeface="Helvetica Neue"/>
              </a:rPr>
              <a:t>Den anden handler om selektiv sprøjtning af pesticider, så de kun ’rammer’ ukrudt, skadedyr og </a:t>
            </a:r>
            <a:r>
              <a:rPr lang="en-US" sz="1200">
                <a:solidFill>
                  <a:schemeClr val="accent3"/>
                </a:solidFill>
                <a:latin typeface="Helvetica Neue"/>
                <a:ea typeface="Helvetica Neue"/>
                <a:cs typeface="Helvetica Neue"/>
                <a:sym typeface="Helvetica Neue"/>
              </a:rPr>
              <a:t>svampe angreb</a:t>
            </a:r>
            <a:r>
              <a:rPr lang="en-US" sz="1200">
                <a:solidFill>
                  <a:schemeClr val="accent3"/>
                </a:solidFill>
                <a:latin typeface="Helvetica Neue"/>
                <a:ea typeface="Helvetica Neue"/>
                <a:cs typeface="Helvetica Neue"/>
                <a:sym typeface="Helvetica Neue"/>
              </a:rPr>
              <a:t>.</a:t>
            </a:r>
            <a:endParaRPr>
              <a:solidFill>
                <a:schemeClr val="accent3"/>
              </a:solidFill>
              <a:latin typeface="Helvetica Neue"/>
              <a:ea typeface="Helvetica Neue"/>
              <a:cs typeface="Helvetica Neue"/>
              <a:sym typeface="Helvetica Neue"/>
            </a:endParaRPr>
          </a:p>
          <a:p>
            <a:pPr indent="0" lvl="0" marL="0" rtl="0" algn="l">
              <a:lnSpc>
                <a:spcPct val="150000"/>
              </a:lnSpc>
              <a:spcBef>
                <a:spcPts val="500"/>
              </a:spcBef>
              <a:spcAft>
                <a:spcPts val="0"/>
              </a:spcAft>
              <a:buNone/>
            </a:pPr>
            <a:br>
              <a:rPr lang="en-US" sz="1400">
                <a:latin typeface="Helvetica Neue"/>
                <a:ea typeface="Helvetica Neue"/>
                <a:cs typeface="Helvetica Neue"/>
                <a:sym typeface="Helvetica Neue"/>
              </a:rPr>
            </a:br>
            <a:r>
              <a:rPr b="1" lang="en-US" sz="1200">
                <a:solidFill>
                  <a:schemeClr val="accent3"/>
                </a:solidFill>
                <a:latin typeface="Helvetica Neue"/>
                <a:ea typeface="Helvetica Neue"/>
                <a:cs typeface="Helvetica Neue"/>
                <a:sym typeface="Helvetica Neue"/>
              </a:rPr>
              <a:t>“Præcisionsteknologier giver en bedre udnyttelse af sprøjtemidler og gødning. Når man målretter sin tildeling, </a:t>
            </a:r>
            <a:br>
              <a:rPr b="1" lang="en-US" sz="1200">
                <a:solidFill>
                  <a:schemeClr val="accent3"/>
                </a:solidFill>
                <a:latin typeface="Helvetica Neue"/>
                <a:ea typeface="Helvetica Neue"/>
                <a:cs typeface="Helvetica Neue"/>
                <a:sym typeface="Helvetica Neue"/>
              </a:rPr>
            </a:br>
            <a:r>
              <a:rPr b="1" lang="en-US" sz="1200">
                <a:solidFill>
                  <a:schemeClr val="accent3"/>
                </a:solidFill>
                <a:latin typeface="Helvetica Neue"/>
                <a:ea typeface="Helvetica Neue"/>
                <a:cs typeface="Helvetica Neue"/>
                <a:sym typeface="Helvetica Neue"/>
              </a:rPr>
              <a:t>vil kvælstof optages bedre i planterne. </a:t>
            </a:r>
            <a:br>
              <a:rPr b="1" lang="en-US" sz="1200">
                <a:solidFill>
                  <a:schemeClr val="accent3"/>
                </a:solidFill>
                <a:latin typeface="Helvetica Neue"/>
                <a:ea typeface="Helvetica Neue"/>
                <a:cs typeface="Helvetica Neue"/>
                <a:sym typeface="Helvetica Neue"/>
              </a:rPr>
            </a:br>
            <a:r>
              <a:rPr b="1" lang="en-US" sz="1200">
                <a:solidFill>
                  <a:schemeClr val="accent3"/>
                </a:solidFill>
                <a:latin typeface="Helvetica Neue"/>
                <a:ea typeface="Helvetica Neue"/>
                <a:cs typeface="Helvetica Neue"/>
                <a:sym typeface="Helvetica Neue"/>
              </a:rPr>
              <a:t>Det er godt for både den miljømæssige bundlinje og landmandens økonomi, fordi der skal bruges færre stoffer,” siger Snitkjær.</a:t>
            </a:r>
            <a:br>
              <a:rPr lang="en-US" sz="1000">
                <a:solidFill>
                  <a:schemeClr val="accent3"/>
                </a:solidFill>
                <a:latin typeface="Helvetica Neue"/>
                <a:ea typeface="Helvetica Neue"/>
                <a:cs typeface="Helvetica Neue"/>
                <a:sym typeface="Helvetica Neue"/>
              </a:rPr>
            </a:br>
            <a:endParaRPr sz="10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53" name="Google Shape;153;p7"/>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
        <p:nvSpPr>
          <p:cNvPr id="154" name="Google Shape;154;p7"/>
          <p:cNvSpPr txBox="1"/>
          <p:nvPr/>
        </p:nvSpPr>
        <p:spPr>
          <a:xfrm>
            <a:off x="7358911" y="6372447"/>
            <a:ext cx="27432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2009- EP</a:t>
            </a:r>
            <a:r>
              <a:rPr b="0" i="0" lang="en-US" sz="1800" u="none" cap="none" strike="noStrike">
                <a:solidFill>
                  <a:srgbClr val="000000"/>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55" name="Google Shape;155;p7"/>
          <p:cNvSpPr txBox="1"/>
          <p:nvPr/>
        </p:nvSpPr>
        <p:spPr>
          <a:xfrm>
            <a:off x="680600" y="425625"/>
            <a:ext cx="3197400" cy="87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500">
                <a:solidFill>
                  <a:schemeClr val="accent3"/>
                </a:solidFill>
                <a:latin typeface="Helvetica Neue"/>
                <a:ea typeface="Helvetica Neue"/>
                <a:cs typeface="Helvetica Neue"/>
                <a:sym typeface="Helvetica Neue"/>
              </a:rPr>
              <a:t>TO FORSKELLIGE TYPER</a:t>
            </a:r>
            <a:endParaRPr b="1" sz="2500">
              <a:solidFill>
                <a:schemeClr val="accent3"/>
              </a:solidFill>
              <a:latin typeface="Helvetica Neue"/>
              <a:ea typeface="Helvetica Neue"/>
              <a:cs typeface="Helvetica Neue"/>
              <a:sym typeface="Helvetica Neu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9" name="Shape 159"/>
        <p:cNvGrpSpPr/>
        <p:nvPr/>
      </p:nvGrpSpPr>
      <p:grpSpPr>
        <a:xfrm>
          <a:off x="0" y="0"/>
          <a:ext cx="0" cy="0"/>
          <a:chOff x="0" y="0"/>
          <a:chExt cx="0" cy="0"/>
        </a:xfrm>
      </p:grpSpPr>
      <p:sp>
        <p:nvSpPr>
          <p:cNvPr id="160" name="Google Shape;160;p8"/>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udendørs, sky, jord, hjul&#10;&#10;Beskrivelsen er genereret automatisk" id="161" name="Google Shape;161;p8"/>
          <p:cNvPicPr preferRelativeResize="0"/>
          <p:nvPr>
            <p:ph idx="2" type="pic"/>
          </p:nvPr>
        </p:nvPicPr>
        <p:blipFill rotWithShape="1">
          <a:blip r:embed="rId3">
            <a:alphaModFix/>
          </a:blip>
          <a:srcRect b="0" l="9643" r="11045" t="0"/>
          <a:stretch/>
        </p:blipFill>
        <p:spPr>
          <a:xfrm>
            <a:off x="2522356" y="10"/>
            <a:ext cx="9669642" cy="6857990"/>
          </a:xfrm>
          <a:prstGeom prst="rect">
            <a:avLst/>
          </a:prstGeom>
          <a:noFill/>
          <a:ln>
            <a:noFill/>
          </a:ln>
        </p:spPr>
      </p:pic>
      <p:sp>
        <p:nvSpPr>
          <p:cNvPr id="162" name="Google Shape;162;p8"/>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3" name="Google Shape;163;p8"/>
          <p:cNvSpPr txBox="1"/>
          <p:nvPr>
            <p:ph idx="1" type="body"/>
          </p:nvPr>
        </p:nvSpPr>
        <p:spPr>
          <a:xfrm>
            <a:off x="900423" y="1884192"/>
            <a:ext cx="3822300" cy="3742800"/>
          </a:xfrm>
          <a:prstGeom prst="rect">
            <a:avLst/>
          </a:prstGeom>
          <a:noFill/>
          <a:ln>
            <a:noFill/>
          </a:ln>
        </p:spPr>
        <p:txBody>
          <a:bodyPr anchorCtr="0" anchor="t" bIns="45700" lIns="91425" spcFirstLastPara="1" rIns="91425" wrap="square" tIns="45700">
            <a:normAutofit fontScale="77500" lnSpcReduction="10000"/>
          </a:bodyPr>
          <a:lstStyle/>
          <a:p>
            <a:pPr indent="0" lvl="0" marL="0" rtl="0" algn="l">
              <a:lnSpc>
                <a:spcPct val="160000"/>
              </a:lnSpc>
              <a:spcBef>
                <a:spcPts val="0"/>
              </a:spcBef>
              <a:spcAft>
                <a:spcPts val="0"/>
              </a:spcAft>
              <a:buClr>
                <a:schemeClr val="accent3"/>
              </a:buClr>
              <a:buSzPct val="100000"/>
              <a:buNone/>
            </a:pPr>
            <a:r>
              <a:rPr lang="en-US" sz="1900">
                <a:solidFill>
                  <a:schemeClr val="accent3"/>
                </a:solidFill>
                <a:latin typeface="Helvetica Neue"/>
                <a:ea typeface="Helvetica Neue"/>
                <a:cs typeface="Helvetica Neue"/>
                <a:sym typeface="Helvetica Neue"/>
              </a:rPr>
              <a:t>Se hvordan landmand Rasmus Eriksen, landmand fra Sigridshøj uden for Kalundborg, bruger drone-data og tildelingskort fra digitale gødningsprogrammer til at minimere brugen af næringsstoffer.</a:t>
            </a:r>
            <a:endParaRPr>
              <a:solidFill>
                <a:schemeClr val="accent3"/>
              </a:solidFill>
              <a:latin typeface="Helvetica Neue"/>
              <a:ea typeface="Helvetica Neue"/>
              <a:cs typeface="Helvetica Neue"/>
              <a:sym typeface="Helvetica Neue"/>
            </a:endParaRPr>
          </a:p>
          <a:p>
            <a:pPr indent="0" lvl="0" marL="0" rtl="0" algn="l">
              <a:lnSpc>
                <a:spcPct val="160000"/>
              </a:lnSpc>
              <a:spcBef>
                <a:spcPts val="1000"/>
              </a:spcBef>
              <a:spcAft>
                <a:spcPts val="0"/>
              </a:spcAft>
              <a:buClr>
                <a:schemeClr val="dk1"/>
              </a:buClr>
              <a:buSzPct val="100000"/>
              <a:buNone/>
            </a:pPr>
            <a:r>
              <a:t/>
            </a:r>
            <a:endParaRPr sz="1900">
              <a:solidFill>
                <a:schemeClr val="accent3"/>
              </a:solidFill>
              <a:latin typeface="Helvetica Neue"/>
              <a:ea typeface="Helvetica Neue"/>
              <a:cs typeface="Helvetica Neue"/>
              <a:sym typeface="Helvetica Neue"/>
            </a:endParaRPr>
          </a:p>
          <a:p>
            <a:pPr indent="0" lvl="0" marL="0" rtl="0" algn="l">
              <a:lnSpc>
                <a:spcPct val="160000"/>
              </a:lnSpc>
              <a:spcBef>
                <a:spcPts val="1000"/>
              </a:spcBef>
              <a:spcAft>
                <a:spcPts val="0"/>
              </a:spcAft>
              <a:buClr>
                <a:schemeClr val="accent3"/>
              </a:buClr>
              <a:buSzPct val="100000"/>
              <a:buNone/>
            </a:pPr>
            <a:r>
              <a:rPr b="1" lang="en-US" sz="190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Sådan bruger landmand digitale tildelingskort for at spare på gødningen </a:t>
            </a:r>
            <a:br>
              <a:rPr b="1" lang="en-US" sz="1900">
                <a:latin typeface="Helvetica Neue"/>
                <a:ea typeface="Helvetica Neue"/>
                <a:cs typeface="Helvetica Neue"/>
                <a:sym typeface="Helvetica Neue"/>
              </a:rPr>
            </a:br>
            <a:endParaRPr b="1" sz="19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64" name="Google Shape;164;p8"/>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
        <p:nvSpPr>
          <p:cNvPr id="165" name="Google Shape;165;p8"/>
          <p:cNvSpPr txBox="1"/>
          <p:nvPr/>
        </p:nvSpPr>
        <p:spPr>
          <a:xfrm>
            <a:off x="900425" y="851800"/>
            <a:ext cx="5895600" cy="86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500">
                <a:solidFill>
                  <a:schemeClr val="accent3"/>
                </a:solidFill>
                <a:latin typeface="Helvetica Neue"/>
                <a:ea typeface="Helvetica Neue"/>
                <a:cs typeface="Helvetica Neue"/>
                <a:sym typeface="Helvetica Neue"/>
              </a:rPr>
              <a:t>TEKNOLOGISK LANDBRUG I KALUNDBORG</a:t>
            </a:r>
            <a:endParaRPr b="1" sz="2500">
              <a:solidFill>
                <a:schemeClr val="accent3"/>
              </a:solidFill>
              <a:latin typeface="Helvetica Neue"/>
              <a:ea typeface="Helvetica Neue"/>
              <a:cs typeface="Helvetica Neue"/>
              <a:sym typeface="Helvetica Neue"/>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9"/>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tøj, person, udendørs, sky&#10;&#10;Beskrivelsen er genereret automatisk" id="171" name="Google Shape;171;p9"/>
          <p:cNvPicPr preferRelativeResize="0"/>
          <p:nvPr>
            <p:ph idx="2" type="pic"/>
          </p:nvPr>
        </p:nvPicPr>
        <p:blipFill rotWithShape="1">
          <a:blip r:embed="rId3">
            <a:alphaModFix/>
          </a:blip>
          <a:srcRect b="2" l="2142" r="3391" t="0"/>
          <a:stretch/>
        </p:blipFill>
        <p:spPr>
          <a:xfrm>
            <a:off x="2522356" y="10"/>
            <a:ext cx="9669642" cy="6857990"/>
          </a:xfrm>
          <a:prstGeom prst="rect">
            <a:avLst/>
          </a:prstGeom>
          <a:noFill/>
          <a:ln>
            <a:noFill/>
          </a:ln>
        </p:spPr>
      </p:pic>
      <p:sp>
        <p:nvSpPr>
          <p:cNvPr id="172" name="Google Shape;172;p9"/>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3" name="Google Shape;173;p9"/>
          <p:cNvSpPr txBox="1"/>
          <p:nvPr>
            <p:ph type="title"/>
          </p:nvPr>
        </p:nvSpPr>
        <p:spPr>
          <a:xfrm>
            <a:off x="838200" y="365125"/>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OPGAVE</a:t>
            </a:r>
            <a:endParaRPr/>
          </a:p>
        </p:txBody>
      </p:sp>
      <p:sp>
        <p:nvSpPr>
          <p:cNvPr id="174" name="Google Shape;174;p9"/>
          <p:cNvSpPr txBox="1"/>
          <p:nvPr>
            <p:ph idx="1" type="body"/>
          </p:nvPr>
        </p:nvSpPr>
        <p:spPr>
          <a:xfrm>
            <a:off x="838200" y="1898742"/>
            <a:ext cx="3822189" cy="4170099"/>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l">
              <a:lnSpc>
                <a:spcPct val="150000"/>
              </a:lnSpc>
              <a:spcBef>
                <a:spcPts val="0"/>
              </a:spcBef>
              <a:spcAft>
                <a:spcPts val="0"/>
              </a:spcAft>
              <a:buClr>
                <a:schemeClr val="accent3"/>
              </a:buClr>
              <a:buSzPct val="100000"/>
              <a:buChar char="•"/>
            </a:pPr>
            <a:r>
              <a:rPr lang="en-US" sz="1400">
                <a:solidFill>
                  <a:schemeClr val="accent3"/>
                </a:solidFill>
                <a:latin typeface="Helvetica Neue"/>
                <a:ea typeface="Helvetica Neue"/>
                <a:cs typeface="Helvetica Neue"/>
                <a:sym typeface="Helvetica Neue"/>
              </a:rPr>
              <a:t>I grupper på fire - find en præcisionsteknologi og lær om, hvordan den har potentiale til at skåne miljøet. </a:t>
            </a:r>
            <a:endParaRPr sz="1400">
              <a:solidFill>
                <a:schemeClr val="accent3"/>
              </a:solidFill>
              <a:latin typeface="Helvetica Neue"/>
              <a:ea typeface="Helvetica Neue"/>
              <a:cs typeface="Helvetica Neue"/>
              <a:sym typeface="Helvetica Neue"/>
            </a:endParaRPr>
          </a:p>
          <a:p>
            <a:pPr indent="-285750" lvl="0" marL="285750" rtl="0" algn="l">
              <a:lnSpc>
                <a:spcPct val="150000"/>
              </a:lnSpc>
              <a:spcBef>
                <a:spcPts val="1000"/>
              </a:spcBef>
              <a:spcAft>
                <a:spcPts val="0"/>
              </a:spcAft>
              <a:buClr>
                <a:schemeClr val="accent3"/>
              </a:buClr>
              <a:buSzPct val="100000"/>
              <a:buChar char="•"/>
            </a:pPr>
            <a:r>
              <a:rPr lang="en-US" sz="1400">
                <a:solidFill>
                  <a:schemeClr val="accent3"/>
                </a:solidFill>
                <a:latin typeface="Helvetica Neue"/>
                <a:ea typeface="Helvetica Neue"/>
                <a:cs typeface="Helvetica Neue"/>
                <a:sym typeface="Helvetica Neue"/>
              </a:rPr>
              <a:t>Hver gruppe fortæller om teknologien, herunder dens udfordringer, effekt og brug i industrien i dag. </a:t>
            </a:r>
            <a:endParaRPr/>
          </a:p>
          <a:p>
            <a:pPr indent="-285750" lvl="0" marL="285750" rtl="0" algn="l">
              <a:lnSpc>
                <a:spcPct val="150000"/>
              </a:lnSpc>
              <a:spcBef>
                <a:spcPts val="1000"/>
              </a:spcBef>
              <a:spcAft>
                <a:spcPts val="0"/>
              </a:spcAft>
              <a:buClr>
                <a:schemeClr val="accent3"/>
              </a:buClr>
              <a:buSzPct val="100000"/>
              <a:buChar char="•"/>
            </a:pPr>
            <a:r>
              <a:rPr lang="en-US" sz="1400">
                <a:solidFill>
                  <a:schemeClr val="accent3"/>
                </a:solidFill>
                <a:latin typeface="Helvetica Neue"/>
                <a:ea typeface="Helvetica Neue"/>
                <a:cs typeface="Helvetica Neue"/>
                <a:sym typeface="Helvetica Neue"/>
              </a:rPr>
              <a:t>Overvej også, hvor mange og hvilke ressourcer, teknologien kræver for at blive produceret.. </a:t>
            </a:r>
            <a:endParaRPr/>
          </a:p>
          <a:p>
            <a:pPr indent="0" lvl="0" marL="0" rtl="0" algn="l">
              <a:lnSpc>
                <a:spcPct val="150000"/>
              </a:lnSpc>
              <a:spcBef>
                <a:spcPts val="1000"/>
              </a:spcBef>
              <a:spcAft>
                <a:spcPts val="0"/>
              </a:spcAft>
              <a:buClr>
                <a:schemeClr val="dk1"/>
              </a:buClr>
              <a:buSzPct val="100000"/>
              <a:buNone/>
            </a:pPr>
            <a:r>
              <a:t/>
            </a:r>
            <a:endParaRPr sz="1400">
              <a:solidFill>
                <a:schemeClr val="accent3"/>
              </a:solidFill>
              <a:latin typeface="Helvetica Neue"/>
              <a:ea typeface="Helvetica Neue"/>
              <a:cs typeface="Helvetica Neue"/>
              <a:sym typeface="Helvetica Neue"/>
            </a:endParaRPr>
          </a:p>
          <a:p>
            <a:pPr indent="0" lvl="0" marL="0" rtl="0" algn="l">
              <a:lnSpc>
                <a:spcPct val="150000"/>
              </a:lnSpc>
              <a:spcBef>
                <a:spcPts val="1000"/>
              </a:spcBef>
              <a:spcAft>
                <a:spcPts val="0"/>
              </a:spcAft>
              <a:buClr>
                <a:schemeClr val="accent3"/>
              </a:buClr>
              <a:buSzPct val="100000"/>
              <a:buNone/>
            </a:pPr>
            <a:r>
              <a:rPr b="1" lang="en-US">
                <a:solidFill>
                  <a:schemeClr val="accent3"/>
                </a:solidFill>
                <a:latin typeface="Helvetica Neue"/>
                <a:ea typeface="Helvetica Neue"/>
                <a:cs typeface="Helvetica Neue"/>
                <a:sym typeface="Helvetica Neue"/>
              </a:rPr>
              <a:t>Er det bæredygtigt?</a:t>
            </a:r>
            <a:endParaRPr/>
          </a:p>
          <a:p>
            <a:pPr indent="0" lvl="0" marL="0" rtl="0" algn="l">
              <a:lnSpc>
                <a:spcPct val="150000"/>
              </a:lnSpc>
              <a:spcBef>
                <a:spcPts val="1000"/>
              </a:spcBef>
              <a:spcAft>
                <a:spcPts val="0"/>
              </a:spcAft>
              <a:buClr>
                <a:schemeClr val="dk1"/>
              </a:buClr>
              <a:buSzPct val="100000"/>
              <a:buNone/>
            </a:pPr>
            <a:r>
              <a:t/>
            </a:r>
            <a:endParaRPr sz="1400">
              <a:solidFill>
                <a:schemeClr val="accent3"/>
              </a:solidFill>
              <a:latin typeface="Helvetica Neue"/>
              <a:ea typeface="Helvetica Neue"/>
              <a:cs typeface="Helvetica Neue"/>
              <a:sym typeface="Helvetica Neue"/>
            </a:endParaRPr>
          </a:p>
          <a:p>
            <a:pPr indent="0" lvl="0" marL="0" rtl="0" algn="l">
              <a:lnSpc>
                <a:spcPct val="150000"/>
              </a:lnSpc>
              <a:spcBef>
                <a:spcPts val="1000"/>
              </a:spcBef>
              <a:spcAft>
                <a:spcPts val="0"/>
              </a:spcAft>
              <a:buClr>
                <a:schemeClr val="dk1"/>
              </a:buClr>
              <a:buSzPct val="100000"/>
              <a:buNone/>
            </a:pPr>
            <a:br>
              <a:rPr lang="en-US" sz="1700"/>
            </a:br>
            <a:endParaRPr sz="14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75" name="Google Shape;175;p9"/>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
        <p:nvSpPr>
          <p:cNvPr id="176" name="Google Shape;176;p9"/>
          <p:cNvSpPr txBox="1"/>
          <p:nvPr/>
        </p:nvSpPr>
        <p:spPr>
          <a:xfrm>
            <a:off x="7358911" y="6372447"/>
            <a:ext cx="2743200" cy="2154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 EP</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0" name="Shape 180"/>
        <p:cNvGrpSpPr/>
        <p:nvPr/>
      </p:nvGrpSpPr>
      <p:grpSpPr>
        <a:xfrm>
          <a:off x="0" y="0"/>
          <a:ext cx="0" cy="0"/>
          <a:chOff x="0" y="0"/>
          <a:chExt cx="0" cy="0"/>
        </a:xfrm>
      </p:grpSpPr>
      <p:sp>
        <p:nvSpPr>
          <p:cNvPr id="181" name="Google Shape;181;p10"/>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grøntsager, drivhus, udendørs, plante&#10;&#10;Beskrivelsen er genereret automatisk" id="182" name="Google Shape;182;p10"/>
          <p:cNvPicPr preferRelativeResize="0"/>
          <p:nvPr>
            <p:ph idx="2" type="pic"/>
          </p:nvPr>
        </p:nvPicPr>
        <p:blipFill rotWithShape="1">
          <a:blip r:embed="rId3">
            <a:alphaModFix/>
          </a:blip>
          <a:srcRect b="0" l="10344" r="10343" t="0"/>
          <a:stretch/>
        </p:blipFill>
        <p:spPr>
          <a:xfrm>
            <a:off x="2522356" y="10"/>
            <a:ext cx="9669642" cy="6857990"/>
          </a:xfrm>
          <a:prstGeom prst="rect">
            <a:avLst/>
          </a:prstGeom>
          <a:noFill/>
          <a:ln>
            <a:noFill/>
          </a:ln>
        </p:spPr>
      </p:pic>
      <p:sp>
        <p:nvSpPr>
          <p:cNvPr id="183" name="Google Shape;183;p10"/>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4" name="Google Shape;184;p10"/>
          <p:cNvSpPr txBox="1"/>
          <p:nvPr>
            <p:ph type="title"/>
          </p:nvPr>
        </p:nvSpPr>
        <p:spPr>
          <a:xfrm>
            <a:off x="838200" y="365125"/>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br>
              <a:rPr b="1" lang="en-US" sz="2500">
                <a:solidFill>
                  <a:schemeClr val="accent3"/>
                </a:solidFill>
                <a:latin typeface="Helvetica Neue"/>
                <a:ea typeface="Helvetica Neue"/>
                <a:cs typeface="Helvetica Neue"/>
                <a:sym typeface="Helvetica Neue"/>
              </a:rPr>
            </a:br>
            <a:r>
              <a:rPr b="1" lang="en-US" sz="2500">
                <a:solidFill>
                  <a:schemeClr val="accent3"/>
                </a:solidFill>
                <a:latin typeface="Helvetica Neue"/>
                <a:ea typeface="Helvetica Neue"/>
                <a:cs typeface="Helvetica Neue"/>
                <a:sym typeface="Helvetica Neue"/>
              </a:rPr>
              <a:t>3. HYDROPONISK LANDBRUG PÅ NYE STEDER</a:t>
            </a:r>
            <a:endParaRPr/>
          </a:p>
        </p:txBody>
      </p:sp>
      <p:sp>
        <p:nvSpPr>
          <p:cNvPr id="185" name="Google Shape;185;p10"/>
          <p:cNvSpPr txBox="1"/>
          <p:nvPr>
            <p:ph idx="1" type="body"/>
          </p:nvPr>
        </p:nvSpPr>
        <p:spPr>
          <a:xfrm>
            <a:off x="838200" y="2264296"/>
            <a:ext cx="3976648" cy="4504761"/>
          </a:xfrm>
          <a:prstGeom prst="rect">
            <a:avLst/>
          </a:prstGeom>
          <a:noFill/>
          <a:ln>
            <a:noFill/>
          </a:ln>
        </p:spPr>
        <p:txBody>
          <a:bodyPr anchorCtr="0" anchor="t" bIns="45700" lIns="91425" spcFirstLastPara="1" rIns="91425" wrap="square" tIns="45700">
            <a:normAutofit fontScale="70000"/>
          </a:bodyPr>
          <a:lstStyle/>
          <a:p>
            <a:pPr indent="0" lvl="0" marL="0" rtl="0" algn="l">
              <a:lnSpc>
                <a:spcPct val="160000"/>
              </a:lnSpc>
              <a:spcBef>
                <a:spcPts val="0"/>
              </a:spcBef>
              <a:spcAft>
                <a:spcPts val="0"/>
              </a:spcAft>
              <a:buClr>
                <a:schemeClr val="accent3"/>
              </a:buClr>
              <a:buSzPct val="100000"/>
              <a:buNone/>
            </a:pPr>
            <a:r>
              <a:rPr b="1" lang="en-US">
                <a:solidFill>
                  <a:schemeClr val="accent3"/>
                </a:solidFill>
                <a:latin typeface="Helvetica Neue"/>
                <a:ea typeface="Helvetica Neue"/>
                <a:cs typeface="Helvetica Neue"/>
                <a:sym typeface="Helvetica Neue"/>
              </a:rPr>
              <a:t>En anden tendens oppe i tiden er at dyrke hydroponisk. </a:t>
            </a:r>
            <a:endParaRPr/>
          </a:p>
          <a:p>
            <a:pPr indent="-285750" lvl="0" marL="285750" rtl="0" algn="l">
              <a:lnSpc>
                <a:spcPct val="160000"/>
              </a:lnSpc>
              <a:spcBef>
                <a:spcPts val="1000"/>
              </a:spcBef>
              <a:spcAft>
                <a:spcPts val="0"/>
              </a:spcAft>
              <a:buClr>
                <a:schemeClr val="accent3"/>
              </a:buClr>
              <a:buSzPct val="100000"/>
              <a:buChar char="•"/>
            </a:pPr>
            <a:r>
              <a:rPr lang="en-US" sz="1700">
                <a:solidFill>
                  <a:schemeClr val="accent3"/>
                </a:solidFill>
                <a:latin typeface="Helvetica Neue"/>
                <a:ea typeface="Helvetica Neue"/>
                <a:cs typeface="Helvetica Neue"/>
                <a:sym typeface="Helvetica Neue"/>
              </a:rPr>
              <a:t>Her opsættes afgrøderne ikke i jord men vand, og lys og næringsstoffer tilføres “kunstigt” og meget kontrolleret i et aflukket indendørs miljø. </a:t>
            </a:r>
            <a:endParaRPr b="1" sz="1700">
              <a:solidFill>
                <a:schemeClr val="accent3"/>
              </a:solidFill>
              <a:latin typeface="Helvetica Neue"/>
              <a:ea typeface="Helvetica Neue"/>
              <a:cs typeface="Helvetica Neue"/>
              <a:sym typeface="Helvetica Neue"/>
            </a:endParaRPr>
          </a:p>
          <a:p>
            <a:pPr indent="-285750" lvl="0" marL="285750" rtl="0" algn="l">
              <a:lnSpc>
                <a:spcPct val="160000"/>
              </a:lnSpc>
              <a:spcBef>
                <a:spcPts val="1000"/>
              </a:spcBef>
              <a:spcAft>
                <a:spcPts val="0"/>
              </a:spcAft>
              <a:buClr>
                <a:schemeClr val="accent3"/>
              </a:buClr>
              <a:buSzPct val="100000"/>
              <a:buChar char="•"/>
            </a:pPr>
            <a:r>
              <a:rPr lang="en-US" sz="1700">
                <a:solidFill>
                  <a:schemeClr val="accent3"/>
                </a:solidFill>
                <a:latin typeface="Helvetica Neue"/>
                <a:ea typeface="Helvetica Neue"/>
                <a:cs typeface="Helvetica Neue"/>
                <a:sym typeface="Helvetica Neue"/>
              </a:rPr>
              <a:t>Metoden kaldes vertikalt landbrug, fordi der ofte arbejdes med flere lag eller rækker af planter sat op nær hinanden på relativt få kvadratmeter.</a:t>
            </a:r>
            <a:endParaRPr/>
          </a:p>
          <a:p>
            <a:pPr indent="-285750" lvl="0" marL="285750" rtl="0" algn="l">
              <a:lnSpc>
                <a:spcPct val="160000"/>
              </a:lnSpc>
              <a:spcBef>
                <a:spcPts val="1000"/>
              </a:spcBef>
              <a:spcAft>
                <a:spcPts val="0"/>
              </a:spcAft>
              <a:buClr>
                <a:schemeClr val="accent3"/>
              </a:buClr>
              <a:buSzPct val="100000"/>
              <a:buChar char="•"/>
            </a:pPr>
            <a:r>
              <a:rPr lang="en-US" sz="1700">
                <a:solidFill>
                  <a:schemeClr val="accent3"/>
                </a:solidFill>
                <a:latin typeface="Helvetica Neue"/>
                <a:ea typeface="Helvetica Neue"/>
                <a:cs typeface="Helvetica Neue"/>
                <a:sym typeface="Helvetica Neue"/>
              </a:rPr>
              <a:t>Hydroponisk dyrkning kan foregå i et drivhus, et skur eller en kælder - der skal blot være tillukket og plads til at sætte et vandingsanlæg op.</a:t>
            </a:r>
            <a:br>
              <a:rPr lang="en-US" sz="1700">
                <a:latin typeface="Helvetica Neue"/>
                <a:ea typeface="Helvetica Neue"/>
                <a:cs typeface="Helvetica Neue"/>
                <a:sym typeface="Helvetica Neue"/>
              </a:rPr>
            </a:br>
            <a:endParaRPr sz="17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86" name="Google Shape;186;p10"/>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0" name="Shape 190"/>
        <p:cNvGrpSpPr/>
        <p:nvPr/>
      </p:nvGrpSpPr>
      <p:grpSpPr>
        <a:xfrm>
          <a:off x="0" y="0"/>
          <a:ext cx="0" cy="0"/>
          <a:chOff x="0" y="0"/>
          <a:chExt cx="0" cy="0"/>
        </a:xfrm>
      </p:grpSpPr>
      <p:sp>
        <p:nvSpPr>
          <p:cNvPr id="191" name="Google Shape;191;p11"/>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person, tøj, udendørs, mad&#10;&#10;Beskrivelsen er genereret automatisk" id="192" name="Google Shape;192;p11"/>
          <p:cNvPicPr preferRelativeResize="0"/>
          <p:nvPr>
            <p:ph idx="2" type="pic"/>
          </p:nvPr>
        </p:nvPicPr>
        <p:blipFill rotWithShape="1">
          <a:blip r:embed="rId3">
            <a:alphaModFix/>
          </a:blip>
          <a:srcRect b="0" l="0" r="20689" t="0"/>
          <a:stretch/>
        </p:blipFill>
        <p:spPr>
          <a:xfrm>
            <a:off x="2522356" y="10"/>
            <a:ext cx="9669642" cy="6857990"/>
          </a:xfrm>
          <a:prstGeom prst="rect">
            <a:avLst/>
          </a:prstGeom>
          <a:noFill/>
          <a:ln>
            <a:noFill/>
          </a:ln>
        </p:spPr>
      </p:pic>
      <p:sp>
        <p:nvSpPr>
          <p:cNvPr id="193" name="Google Shape;193;p11"/>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4" name="Google Shape;194;p11"/>
          <p:cNvSpPr txBox="1"/>
          <p:nvPr>
            <p:ph type="title"/>
          </p:nvPr>
        </p:nvSpPr>
        <p:spPr>
          <a:xfrm>
            <a:off x="838200" y="365125"/>
            <a:ext cx="3822189" cy="133356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INDBLIK FRA NEPAL</a:t>
            </a:r>
            <a:endParaRPr/>
          </a:p>
        </p:txBody>
      </p:sp>
      <p:sp>
        <p:nvSpPr>
          <p:cNvPr id="195" name="Google Shape;195;p11"/>
          <p:cNvSpPr txBox="1"/>
          <p:nvPr>
            <p:ph idx="1" type="body"/>
          </p:nvPr>
        </p:nvSpPr>
        <p:spPr>
          <a:xfrm>
            <a:off x="838200" y="1592025"/>
            <a:ext cx="4519500" cy="450870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accent3"/>
              </a:buClr>
              <a:buSzPts val="1100"/>
              <a:buNone/>
            </a:pPr>
            <a:r>
              <a:rPr b="1" lang="en-US" sz="1200">
                <a:solidFill>
                  <a:schemeClr val="accent3"/>
                </a:solidFill>
                <a:latin typeface="Helvetica Neue"/>
                <a:ea typeface="Helvetica Neue"/>
                <a:cs typeface="Helvetica Neue"/>
                <a:sym typeface="Helvetica Neue"/>
              </a:rPr>
              <a:t>Lande</a:t>
            </a:r>
            <a:r>
              <a:rPr b="1" lang="en-US" sz="1200">
                <a:solidFill>
                  <a:schemeClr val="accent3"/>
                </a:solidFill>
                <a:latin typeface="Helvetica Neue"/>
                <a:ea typeface="Helvetica Neue"/>
                <a:cs typeface="Helvetica Neue"/>
                <a:sym typeface="Helvetica Neue"/>
              </a:rPr>
              <a:t> der ikke er lige så hårdt opdyrkede landbrugsmæssigt som Danmark eksperimenterer med at lave high-tech hydroponiske anlæg for at kunne gro salat og urter til supermarkederne. </a:t>
            </a:r>
            <a:br>
              <a:rPr lang="en-US" sz="1200">
                <a:solidFill>
                  <a:schemeClr val="accent3"/>
                </a:solidFill>
                <a:latin typeface="Helvetica Neue"/>
                <a:ea typeface="Helvetica Neue"/>
                <a:cs typeface="Helvetica Neue"/>
                <a:sym typeface="Helvetica Neue"/>
              </a:rPr>
            </a:br>
            <a:endParaRPr sz="700">
              <a:solidFill>
                <a:schemeClr val="accent3"/>
              </a:solidFill>
              <a:latin typeface="Helvetica Neue"/>
              <a:ea typeface="Helvetica Neue"/>
              <a:cs typeface="Helvetica Neue"/>
              <a:sym typeface="Helvetica Neue"/>
            </a:endParaRPr>
          </a:p>
          <a:p>
            <a:pPr indent="0" lvl="0" marL="0" rtl="0" algn="l">
              <a:lnSpc>
                <a:spcPct val="100000"/>
              </a:lnSpc>
              <a:spcBef>
                <a:spcPts val="0"/>
              </a:spcBef>
              <a:spcAft>
                <a:spcPts val="0"/>
              </a:spcAft>
              <a:buClr>
                <a:schemeClr val="accent3"/>
              </a:buClr>
              <a:buSzPts val="1100"/>
              <a:buNone/>
            </a:pPr>
            <a:r>
              <a:t/>
            </a:r>
            <a:endParaRPr sz="700">
              <a:solidFill>
                <a:schemeClr val="accent3"/>
              </a:solidFill>
              <a:latin typeface="Helvetica Neue"/>
              <a:ea typeface="Helvetica Neue"/>
              <a:cs typeface="Helvetica Neue"/>
              <a:sym typeface="Helvetica Neue"/>
            </a:endParaRPr>
          </a:p>
          <a:p>
            <a:pPr indent="-183070" lvl="0" marL="171450" rtl="0" algn="l">
              <a:lnSpc>
                <a:spcPct val="150000"/>
              </a:lnSpc>
              <a:spcBef>
                <a:spcPts val="1000"/>
              </a:spcBef>
              <a:spcAft>
                <a:spcPts val="0"/>
              </a:spcAft>
              <a:buClr>
                <a:schemeClr val="accent3"/>
              </a:buClr>
              <a:buSzPts val="1200"/>
              <a:buChar char="•"/>
            </a:pPr>
            <a:r>
              <a:rPr lang="en-US" sz="1200">
                <a:solidFill>
                  <a:schemeClr val="accent3"/>
                </a:solidFill>
                <a:latin typeface="Helvetica Neue"/>
                <a:ea typeface="Helvetica Neue"/>
                <a:cs typeface="Helvetica Neue"/>
                <a:sym typeface="Helvetica Neue"/>
              </a:rPr>
              <a:t>I bjerglandet Nepal har hydroponisk landbrug i større skala været på vej længe.</a:t>
            </a:r>
            <a:endParaRPr sz="700">
              <a:solidFill>
                <a:schemeClr val="accent3"/>
              </a:solidFill>
              <a:latin typeface="Helvetica Neue"/>
              <a:ea typeface="Helvetica Neue"/>
              <a:cs typeface="Helvetica Neue"/>
              <a:sym typeface="Helvetica Neue"/>
            </a:endParaRPr>
          </a:p>
          <a:p>
            <a:pPr indent="-183070" lvl="0" marL="171450" rtl="0" algn="l">
              <a:lnSpc>
                <a:spcPct val="150000"/>
              </a:lnSpc>
              <a:spcBef>
                <a:spcPts val="1000"/>
              </a:spcBef>
              <a:spcAft>
                <a:spcPts val="0"/>
              </a:spcAft>
              <a:buClr>
                <a:schemeClr val="accent3"/>
              </a:buClr>
              <a:buSzPts val="1200"/>
              <a:buChar char="•"/>
            </a:pPr>
            <a:r>
              <a:rPr lang="en-US" sz="1200">
                <a:solidFill>
                  <a:schemeClr val="accent3"/>
                </a:solidFill>
                <a:latin typeface="Helvetica Neue"/>
                <a:ea typeface="Helvetica Neue"/>
                <a:cs typeface="Helvetica Neue"/>
                <a:sym typeface="Helvetica Neue"/>
              </a:rPr>
              <a:t>Et eksempel er virksomheden True Farms, der kører på et centralstyret vand- og næringsanlæg. </a:t>
            </a:r>
            <a:endParaRPr sz="1200">
              <a:solidFill>
                <a:schemeClr val="accent3"/>
              </a:solidFill>
              <a:latin typeface="Helvetica Neue"/>
              <a:ea typeface="Helvetica Neue"/>
              <a:cs typeface="Helvetica Neue"/>
              <a:sym typeface="Helvetica Neue"/>
            </a:endParaRPr>
          </a:p>
          <a:p>
            <a:pPr indent="-183070" lvl="0" marL="171450" rtl="0" algn="l">
              <a:lnSpc>
                <a:spcPct val="150000"/>
              </a:lnSpc>
              <a:spcBef>
                <a:spcPts val="1000"/>
              </a:spcBef>
              <a:spcAft>
                <a:spcPts val="0"/>
              </a:spcAft>
              <a:buClr>
                <a:schemeClr val="accent3"/>
              </a:buClr>
              <a:buSzPts val="1200"/>
              <a:buChar char="•"/>
            </a:pPr>
            <a:r>
              <a:rPr lang="en-US" sz="1200">
                <a:solidFill>
                  <a:schemeClr val="accent3"/>
                </a:solidFill>
                <a:latin typeface="Helvetica Neue"/>
                <a:ea typeface="Helvetica Neue"/>
                <a:cs typeface="Helvetica Neue"/>
                <a:sym typeface="Helvetica Neue"/>
              </a:rPr>
              <a:t>Casen illustrerer, hvordan hydroponisk landbrug fungerer:</a:t>
            </a:r>
            <a:br>
              <a:rPr lang="en-US" sz="1200">
                <a:solidFill>
                  <a:schemeClr val="accent3"/>
                </a:solidFill>
              </a:rPr>
            </a:br>
            <a:endParaRPr b="1" sz="700">
              <a:solidFill>
                <a:schemeClr val="accent3"/>
              </a:solidFill>
              <a:latin typeface="Helvetica Neue"/>
              <a:ea typeface="Helvetica Neue"/>
              <a:cs typeface="Helvetica Neue"/>
              <a:sym typeface="Helvetica Neue"/>
            </a:endParaRPr>
          </a:p>
          <a:p>
            <a:pPr indent="0" lvl="0" marL="0" rtl="0" algn="l">
              <a:lnSpc>
                <a:spcPct val="150000"/>
              </a:lnSpc>
              <a:spcBef>
                <a:spcPts val="1000"/>
              </a:spcBef>
              <a:spcAft>
                <a:spcPts val="0"/>
              </a:spcAft>
              <a:buClr>
                <a:schemeClr val="accent3"/>
              </a:buClr>
              <a:buSzPts val="1100"/>
              <a:buNone/>
            </a:pPr>
            <a:r>
              <a:rPr b="1" lang="en-US" sz="1524"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Virksomhedsbesøg: Simpelt setup til dyrkelse af jordløse afgrøder i massevis</a:t>
            </a:r>
            <a:br>
              <a:rPr lang="en-US" sz="1200">
                <a:solidFill>
                  <a:schemeClr val="accent3"/>
                </a:solidFill>
                <a:latin typeface="Helvetica Neue"/>
                <a:ea typeface="Helvetica Neue"/>
                <a:cs typeface="Helvetica Neue"/>
                <a:sym typeface="Helvetica Neue"/>
              </a:rPr>
            </a:br>
            <a:endParaRPr sz="12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196" name="Google Shape;196;p11"/>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0" name="Shape 200"/>
        <p:cNvGrpSpPr/>
        <p:nvPr/>
      </p:nvGrpSpPr>
      <p:grpSpPr>
        <a:xfrm>
          <a:off x="0" y="0"/>
          <a:ext cx="0" cy="0"/>
          <a:chOff x="0" y="0"/>
          <a:chExt cx="0" cy="0"/>
        </a:xfrm>
      </p:grpSpPr>
      <p:sp>
        <p:nvSpPr>
          <p:cNvPr id="201" name="Google Shape;201;p12"/>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Complete Guide to Hydroponics | BBC Gardeners World Magazine" id="202" name="Google Shape;202;p12"/>
          <p:cNvPicPr preferRelativeResize="0"/>
          <p:nvPr>
            <p:ph idx="2" type="pic"/>
          </p:nvPr>
        </p:nvPicPr>
        <p:blipFill rotWithShape="1">
          <a:blip r:embed="rId3">
            <a:alphaModFix/>
          </a:blip>
          <a:srcRect b="-1" l="2942" r="2940" t="0"/>
          <a:stretch/>
        </p:blipFill>
        <p:spPr>
          <a:xfrm>
            <a:off x="2522356" y="10"/>
            <a:ext cx="9669642" cy="6857990"/>
          </a:xfrm>
          <a:prstGeom prst="rect">
            <a:avLst/>
          </a:prstGeom>
          <a:noFill/>
          <a:ln>
            <a:noFill/>
          </a:ln>
        </p:spPr>
      </p:pic>
      <p:sp>
        <p:nvSpPr>
          <p:cNvPr id="203" name="Google Shape;203;p12"/>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4" name="Google Shape;204;p12"/>
          <p:cNvSpPr txBox="1"/>
          <p:nvPr>
            <p:ph idx="1" type="body"/>
          </p:nvPr>
        </p:nvSpPr>
        <p:spPr>
          <a:xfrm>
            <a:off x="695794" y="1394573"/>
            <a:ext cx="3822300" cy="51741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60000"/>
              </a:lnSpc>
              <a:spcBef>
                <a:spcPts val="0"/>
              </a:spcBef>
              <a:spcAft>
                <a:spcPts val="0"/>
              </a:spcAft>
              <a:buClr>
                <a:schemeClr val="accent3"/>
              </a:buClr>
              <a:buSzPts val="1400"/>
              <a:buNone/>
            </a:pPr>
            <a:r>
              <a:rPr b="1" lang="en-US" sz="1400">
                <a:solidFill>
                  <a:schemeClr val="accent3"/>
                </a:solidFill>
                <a:latin typeface="Helvetica Neue"/>
                <a:ea typeface="Helvetica Neue"/>
                <a:cs typeface="Helvetica Neue"/>
                <a:sym typeface="Helvetica Neue"/>
              </a:rPr>
              <a:t>I Danmark </a:t>
            </a:r>
            <a:r>
              <a:rPr b="1" lang="en-US" sz="1400">
                <a:solidFill>
                  <a:schemeClr val="accent3"/>
                </a:solidFill>
                <a:latin typeface="Helvetica Neue"/>
                <a:ea typeface="Helvetica Neue"/>
                <a:cs typeface="Helvetica Neue"/>
                <a:sym typeface="Helvetica Neue"/>
              </a:rPr>
              <a:t>er det stadig et område med stort potentiale for vækst. </a:t>
            </a:r>
            <a:endParaRPr b="1">
              <a:solidFill>
                <a:schemeClr val="accent3"/>
              </a:solidFill>
              <a:latin typeface="Helvetica Neue"/>
              <a:ea typeface="Helvetica Neue"/>
              <a:cs typeface="Helvetica Neue"/>
              <a:sym typeface="Helvetica Neue"/>
            </a:endParaRPr>
          </a:p>
          <a:p>
            <a:pPr indent="82232" lvl="0" marL="0" rtl="0" algn="l">
              <a:lnSpc>
                <a:spcPct val="110000"/>
              </a:lnSpc>
              <a:spcBef>
                <a:spcPts val="1000"/>
              </a:spcBef>
              <a:spcAft>
                <a:spcPts val="0"/>
              </a:spcAft>
              <a:buClr>
                <a:schemeClr val="dk1"/>
              </a:buClr>
              <a:buSzPts val="1400"/>
              <a:buFont typeface="Arial"/>
              <a:buNone/>
            </a:pPr>
            <a:r>
              <a:t/>
            </a:r>
            <a:endParaRPr sz="600">
              <a:solidFill>
                <a:schemeClr val="accent3"/>
              </a:solidFill>
              <a:latin typeface="Helvetica Neue"/>
              <a:ea typeface="Helvetica Neue"/>
              <a:cs typeface="Helvetica Neue"/>
              <a:sym typeface="Helvetica Neue"/>
            </a:endParaRPr>
          </a:p>
          <a:p>
            <a:pPr indent="-292417" lvl="0" marL="285750" rtl="0" algn="l">
              <a:lnSpc>
                <a:spcPct val="160000"/>
              </a:lnSpc>
              <a:spcBef>
                <a:spcPts val="1000"/>
              </a:spcBef>
              <a:spcAft>
                <a:spcPts val="0"/>
              </a:spcAft>
              <a:buClr>
                <a:schemeClr val="accent3"/>
              </a:buClr>
              <a:buSzPts val="1400"/>
              <a:buChar char="•"/>
            </a:pPr>
            <a:r>
              <a:rPr lang="en-US" sz="1400">
                <a:solidFill>
                  <a:schemeClr val="accent3"/>
                </a:solidFill>
                <a:latin typeface="Helvetica Neue"/>
                <a:ea typeface="Helvetica Neue"/>
                <a:cs typeface="Helvetica Neue"/>
                <a:sym typeface="Helvetica Neue"/>
              </a:rPr>
              <a:t>I 2023 bestilte Landbrugsstyrelsen en rapport om teknologier til vertikalt landbrug fra Nationalt Center for Fødevarer og Jordbrug med fokus på det kommercielle potentiale. </a:t>
            </a:r>
            <a:endParaRPr/>
          </a:p>
          <a:p>
            <a:pPr indent="0" lvl="0" marL="0" rtl="0" algn="l">
              <a:lnSpc>
                <a:spcPct val="110000"/>
              </a:lnSpc>
              <a:spcBef>
                <a:spcPts val="1000"/>
              </a:spcBef>
              <a:spcAft>
                <a:spcPts val="0"/>
              </a:spcAft>
              <a:buClr>
                <a:schemeClr val="dk1"/>
              </a:buClr>
              <a:buSzPts val="1400"/>
              <a:buNone/>
            </a:pPr>
            <a:r>
              <a:t/>
            </a:r>
            <a:endParaRPr sz="600">
              <a:solidFill>
                <a:schemeClr val="accent3"/>
              </a:solidFill>
              <a:latin typeface="Helvetica Neue"/>
              <a:ea typeface="Helvetica Neue"/>
              <a:cs typeface="Helvetica Neue"/>
              <a:sym typeface="Helvetica Neue"/>
            </a:endParaRPr>
          </a:p>
          <a:p>
            <a:pPr indent="-292417" lvl="0" marL="285750" rtl="0" algn="l">
              <a:lnSpc>
                <a:spcPct val="160000"/>
              </a:lnSpc>
              <a:spcBef>
                <a:spcPts val="1000"/>
              </a:spcBef>
              <a:spcAft>
                <a:spcPts val="0"/>
              </a:spcAft>
              <a:buClr>
                <a:schemeClr val="accent3"/>
              </a:buClr>
              <a:buSzPts val="1400"/>
              <a:buChar char="•"/>
            </a:pPr>
            <a:r>
              <a:rPr lang="en-US" sz="1400">
                <a:solidFill>
                  <a:schemeClr val="accent3"/>
                </a:solidFill>
                <a:latin typeface="Helvetica Neue"/>
                <a:ea typeface="Helvetica Neue"/>
                <a:cs typeface="Helvetica Neue"/>
                <a:sym typeface="Helvetica Neue"/>
              </a:rPr>
              <a:t>Den skal I nu dykke ned i! I får 20 minutter i grupper til at samle relevant information.</a:t>
            </a:r>
            <a:endParaRPr>
              <a:solidFill>
                <a:schemeClr val="accent3"/>
              </a:solidFill>
              <a:latin typeface="Helvetica Neue"/>
              <a:ea typeface="Helvetica Neue"/>
              <a:cs typeface="Helvetica Neue"/>
              <a:sym typeface="Helvetica Neue"/>
            </a:endParaRPr>
          </a:p>
          <a:p>
            <a:pPr indent="0" lvl="0" marL="0" rtl="0" algn="l">
              <a:lnSpc>
                <a:spcPct val="100000"/>
              </a:lnSpc>
              <a:spcBef>
                <a:spcPts val="1000"/>
              </a:spcBef>
              <a:spcAft>
                <a:spcPts val="0"/>
              </a:spcAft>
              <a:buClr>
                <a:schemeClr val="dk1"/>
              </a:buClr>
              <a:buSzPts val="1400"/>
              <a:buNone/>
            </a:pPr>
            <a:r>
              <a:t/>
            </a:r>
            <a:endParaRPr sz="600">
              <a:solidFill>
                <a:schemeClr val="accent3"/>
              </a:solidFill>
              <a:latin typeface="Helvetica Neue"/>
              <a:ea typeface="Helvetica Neue"/>
              <a:cs typeface="Helvetica Neue"/>
              <a:sym typeface="Helvetica Neue"/>
            </a:endParaRPr>
          </a:p>
          <a:p>
            <a:pPr indent="0" lvl="0" marL="0" rtl="0" algn="l">
              <a:lnSpc>
                <a:spcPct val="160000"/>
              </a:lnSpc>
              <a:spcBef>
                <a:spcPts val="1000"/>
              </a:spcBef>
              <a:spcAft>
                <a:spcPts val="0"/>
              </a:spcAft>
              <a:buClr>
                <a:schemeClr val="accent3"/>
              </a:buClr>
              <a:buSzPts val="1400"/>
              <a:buNone/>
            </a:pPr>
            <a:r>
              <a:rPr b="1" lang="en-US" sz="140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DCArapport213.pdf (au.dk)</a:t>
            </a:r>
            <a:r>
              <a:rPr b="1" lang="en-US" sz="1400">
                <a:solidFill>
                  <a:schemeClr val="accent3"/>
                </a:solidFill>
                <a:latin typeface="Helvetica Neue"/>
                <a:ea typeface="Helvetica Neue"/>
                <a:cs typeface="Helvetica Neue"/>
                <a:sym typeface="Helvetica Neue"/>
              </a:rPr>
              <a:t>.</a:t>
            </a:r>
            <a:endParaRPr b="1">
              <a:solidFill>
                <a:schemeClr val="accent3"/>
              </a:solidFill>
              <a:latin typeface="Helvetica Neue"/>
              <a:ea typeface="Helvetica Neue"/>
              <a:cs typeface="Helvetica Neue"/>
              <a:sym typeface="Helvetica Neue"/>
            </a:endParaRPr>
          </a:p>
          <a:p>
            <a:pPr indent="0" lvl="0" marL="0" rtl="0" algn="l">
              <a:lnSpc>
                <a:spcPct val="160000"/>
              </a:lnSpc>
              <a:spcBef>
                <a:spcPts val="1000"/>
              </a:spcBef>
              <a:spcAft>
                <a:spcPts val="0"/>
              </a:spcAft>
              <a:buClr>
                <a:schemeClr val="dk1"/>
              </a:buClr>
              <a:buSzPts val="1400"/>
              <a:buNone/>
            </a:pPr>
            <a:br>
              <a:rPr lang="en-US" sz="1400"/>
            </a:br>
            <a:endParaRPr sz="14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05" name="Google Shape;205;p12"/>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
        <p:nvSpPr>
          <p:cNvPr id="206" name="Google Shape;206;p12"/>
          <p:cNvSpPr txBox="1"/>
          <p:nvPr/>
        </p:nvSpPr>
        <p:spPr>
          <a:xfrm>
            <a:off x="695800" y="294175"/>
            <a:ext cx="4211100" cy="110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500">
                <a:solidFill>
                  <a:schemeClr val="accent3"/>
                </a:solidFill>
                <a:latin typeface="Helvetica Neue"/>
                <a:ea typeface="Helvetica Neue"/>
                <a:cs typeface="Helvetica Neue"/>
                <a:sym typeface="Helvetica Neue"/>
              </a:rPr>
              <a:t>POTENTIALE I DANMARK</a:t>
            </a:r>
            <a:endParaRPr b="1" sz="2500">
              <a:solidFill>
                <a:schemeClr val="accent3"/>
              </a:solidFill>
              <a:latin typeface="Helvetica Neue"/>
              <a:ea typeface="Helvetica Neue"/>
              <a:cs typeface="Helvetica Neue"/>
              <a:sym typeface="Helvetica Neu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0" name="Shape 210"/>
        <p:cNvGrpSpPr/>
        <p:nvPr/>
      </p:nvGrpSpPr>
      <p:grpSpPr>
        <a:xfrm>
          <a:off x="0" y="0"/>
          <a:ext cx="0" cy="0"/>
          <a:chOff x="0" y="0"/>
          <a:chExt cx="0" cy="0"/>
        </a:xfrm>
      </p:grpSpPr>
      <p:sp>
        <p:nvSpPr>
          <p:cNvPr id="211" name="Google Shape;211;p13"/>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Diskussion Debat Højttaler - Gratis vektor grafik på Pixabay - Pixabay" id="212" name="Google Shape;212;p13"/>
          <p:cNvPicPr preferRelativeResize="0"/>
          <p:nvPr>
            <p:ph idx="2" type="pic"/>
          </p:nvPr>
        </p:nvPicPr>
        <p:blipFill rotWithShape="1">
          <a:blip r:embed="rId3">
            <a:alphaModFix/>
          </a:blip>
          <a:srcRect b="0" l="0" r="0" t="5436"/>
          <a:stretch/>
        </p:blipFill>
        <p:spPr>
          <a:xfrm>
            <a:off x="2522356" y="10"/>
            <a:ext cx="9669642" cy="6857990"/>
          </a:xfrm>
          <a:prstGeom prst="rect">
            <a:avLst/>
          </a:prstGeom>
          <a:noFill/>
          <a:ln>
            <a:noFill/>
          </a:ln>
        </p:spPr>
      </p:pic>
      <p:sp>
        <p:nvSpPr>
          <p:cNvPr id="213" name="Google Shape;213;p13"/>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4" name="Google Shape;214;p13"/>
          <p:cNvSpPr txBox="1"/>
          <p:nvPr>
            <p:ph type="title"/>
          </p:nvPr>
        </p:nvSpPr>
        <p:spPr>
          <a:xfrm>
            <a:off x="838200" y="365125"/>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DISKUSSION</a:t>
            </a:r>
            <a:endParaRPr/>
          </a:p>
        </p:txBody>
      </p:sp>
      <p:sp>
        <p:nvSpPr>
          <p:cNvPr id="215" name="Google Shape;215;p13"/>
          <p:cNvSpPr txBox="1"/>
          <p:nvPr>
            <p:ph idx="1" type="body"/>
          </p:nvPr>
        </p:nvSpPr>
        <p:spPr>
          <a:xfrm>
            <a:off x="838200" y="1920294"/>
            <a:ext cx="3822189" cy="3742762"/>
          </a:xfrm>
          <a:prstGeom prst="rect">
            <a:avLst/>
          </a:prstGeom>
          <a:noFill/>
          <a:ln>
            <a:noFill/>
          </a:ln>
        </p:spPr>
        <p:txBody>
          <a:bodyPr anchorCtr="0" anchor="t" bIns="45700" lIns="91425" spcFirstLastPara="1" rIns="91425" wrap="square" tIns="45700">
            <a:normAutofit lnSpcReduction="10000"/>
          </a:bodyPr>
          <a:lstStyle/>
          <a:p>
            <a:pPr indent="-228600" lvl="0" marL="285750" rtl="0" algn="l">
              <a:lnSpc>
                <a:spcPct val="150000"/>
              </a:lnSpc>
              <a:spcBef>
                <a:spcPts val="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Er vertikalt landbrug bæredygtigt? Hvad er argumenterne for og imod?</a:t>
            </a:r>
            <a:endParaRPr>
              <a:solidFill>
                <a:schemeClr val="accent3"/>
              </a:solidFill>
            </a:endParaRPr>
          </a:p>
          <a:p>
            <a:pPr indent="-228600"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Hvordan virker det?</a:t>
            </a:r>
            <a:endParaRPr/>
          </a:p>
          <a:p>
            <a:pPr indent="-228600"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Hvad er de store miljøfordele ifølge rapporten?</a:t>
            </a:r>
            <a:endParaRPr/>
          </a:p>
          <a:p>
            <a:pPr indent="-228600"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Hvordan man ville kunne overføre modellen i Nepal til dansk landbrug - er der et potentiale? </a:t>
            </a:r>
            <a:endParaRPr/>
          </a:p>
          <a:p>
            <a:pPr indent="-228600" lvl="0" marL="285750" rtl="0" algn="l">
              <a:lnSpc>
                <a:spcPct val="150000"/>
              </a:lnSpc>
              <a:spcBef>
                <a:spcPts val="1000"/>
              </a:spcBef>
              <a:spcAft>
                <a:spcPts val="0"/>
              </a:spcAft>
              <a:buClr>
                <a:schemeClr val="accent3"/>
              </a:buClr>
              <a:buSzPts val="1400"/>
              <a:buFont typeface="Arial"/>
              <a:buChar char="•"/>
            </a:pPr>
            <a:r>
              <a:rPr lang="en-US" sz="1400">
                <a:solidFill>
                  <a:schemeClr val="accent3"/>
                </a:solidFill>
                <a:latin typeface="Helvetica Neue"/>
                <a:ea typeface="Helvetica Neue"/>
                <a:cs typeface="Helvetica Neue"/>
                <a:sym typeface="Helvetica Neue"/>
              </a:rPr>
              <a:t>Hvor ville man kunne dyrke vertikale afgrøder - en hurtig brainstorm!</a:t>
            </a:r>
            <a:endParaRPr/>
          </a:p>
          <a:p>
            <a:pPr indent="88900" lvl="0" marL="0" rtl="0" algn="l">
              <a:lnSpc>
                <a:spcPct val="150000"/>
              </a:lnSpc>
              <a:spcBef>
                <a:spcPts val="1000"/>
              </a:spcBef>
              <a:spcAft>
                <a:spcPts val="0"/>
              </a:spcAft>
              <a:buClr>
                <a:schemeClr val="dk1"/>
              </a:buClr>
              <a:buSzPts val="1400"/>
              <a:buFont typeface="Arial"/>
              <a:buNone/>
            </a:pPr>
            <a:r>
              <a:t/>
            </a:r>
            <a:endParaRPr sz="14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16" name="Google Shape;216;p13"/>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0" name="Shape 220"/>
        <p:cNvGrpSpPr/>
        <p:nvPr/>
      </p:nvGrpSpPr>
      <p:grpSpPr>
        <a:xfrm>
          <a:off x="0" y="0"/>
          <a:ext cx="0" cy="0"/>
          <a:chOff x="0" y="0"/>
          <a:chExt cx="0" cy="0"/>
        </a:xfrm>
      </p:grpSpPr>
      <p:sp>
        <p:nvSpPr>
          <p:cNvPr id="221" name="Google Shape;221;p14"/>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græs, udendørs, fodtøj, jord&#10;&#10;Beskrivelsen er genereret automatisk" id="222" name="Google Shape;222;p14"/>
          <p:cNvPicPr preferRelativeResize="0"/>
          <p:nvPr>
            <p:ph idx="2" type="pic"/>
          </p:nvPr>
        </p:nvPicPr>
        <p:blipFill rotWithShape="1">
          <a:blip r:embed="rId3">
            <a:alphaModFix/>
          </a:blip>
          <a:srcRect b="0" l="12207" r="8834" t="0"/>
          <a:stretch/>
        </p:blipFill>
        <p:spPr>
          <a:xfrm>
            <a:off x="2522356" y="10"/>
            <a:ext cx="9669642" cy="6857990"/>
          </a:xfrm>
          <a:prstGeom prst="rect">
            <a:avLst/>
          </a:prstGeom>
          <a:noFill/>
          <a:ln>
            <a:noFill/>
          </a:ln>
        </p:spPr>
      </p:pic>
      <p:sp>
        <p:nvSpPr>
          <p:cNvPr id="223" name="Google Shape;223;p14"/>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4" name="Google Shape;224;p14"/>
          <p:cNvSpPr txBox="1"/>
          <p:nvPr>
            <p:ph type="title"/>
          </p:nvPr>
        </p:nvSpPr>
        <p:spPr>
          <a:xfrm>
            <a:off x="838200" y="365125"/>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4. BIOPESTICIDER OG ALTERNATIV PLANTEBESKYTTELSE</a:t>
            </a:r>
            <a:endParaRPr/>
          </a:p>
        </p:txBody>
      </p:sp>
      <p:sp>
        <p:nvSpPr>
          <p:cNvPr id="225" name="Google Shape;225;p14"/>
          <p:cNvSpPr txBox="1"/>
          <p:nvPr>
            <p:ph idx="1" type="body"/>
          </p:nvPr>
        </p:nvSpPr>
        <p:spPr>
          <a:xfrm>
            <a:off x="838200" y="2042904"/>
            <a:ext cx="3822189" cy="469011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3"/>
              </a:buClr>
              <a:buSzPts val="1100"/>
              <a:buNone/>
            </a:pPr>
            <a:r>
              <a:rPr b="1" lang="en-US" sz="1100">
                <a:solidFill>
                  <a:schemeClr val="accent3"/>
                </a:solidFill>
                <a:latin typeface="Helvetica Neue"/>
                <a:ea typeface="Helvetica Neue"/>
                <a:cs typeface="Helvetica Neue"/>
                <a:sym typeface="Helvetica Neue"/>
              </a:rPr>
              <a:t>Hvis landmænd og gartnere generelt skal mindske deres forbrug af kemikalier, er det oplagt at bruge flere ‘biopesticider’ af naturlige stoffer frem for de konventionelle typer, som er kemisk og syntetisk producerede - ofte på et laboratorium. </a:t>
            </a:r>
            <a:endParaRPr sz="1100">
              <a:solidFill>
                <a:schemeClr val="accent3"/>
              </a:solidFill>
              <a:latin typeface="Helvetica Neue"/>
              <a:ea typeface="Helvetica Neue"/>
              <a:cs typeface="Helvetica Neue"/>
              <a:sym typeface="Helvetica Neue"/>
            </a:endParaRPr>
          </a:p>
          <a:p>
            <a:pPr indent="-171450" lvl="0" marL="171450" rtl="0" algn="l">
              <a:lnSpc>
                <a:spcPct val="150000"/>
              </a:lnSpc>
              <a:spcBef>
                <a:spcPts val="1000"/>
              </a:spcBef>
              <a:spcAft>
                <a:spcPts val="0"/>
              </a:spcAft>
              <a:buClr>
                <a:schemeClr val="accent3"/>
              </a:buClr>
              <a:buSzPts val="1100"/>
              <a:buChar char="•"/>
            </a:pPr>
            <a:r>
              <a:rPr lang="en-US" sz="1100">
                <a:solidFill>
                  <a:schemeClr val="accent3"/>
                </a:solidFill>
                <a:latin typeface="Helvetica Neue"/>
                <a:ea typeface="Helvetica Neue"/>
                <a:cs typeface="Helvetica Neue"/>
                <a:sym typeface="Helvetica Neue"/>
              </a:rPr>
              <a:t>Pesticider bruges som bekendt til at beskytte afgrøder mod angreb fra fjender som svampe, insekter eller andre planter.</a:t>
            </a:r>
            <a:endParaRPr/>
          </a:p>
          <a:p>
            <a:pPr indent="-171450" lvl="0" marL="171450" rtl="0" algn="l">
              <a:lnSpc>
                <a:spcPct val="150000"/>
              </a:lnSpc>
              <a:spcBef>
                <a:spcPts val="1000"/>
              </a:spcBef>
              <a:spcAft>
                <a:spcPts val="0"/>
              </a:spcAft>
              <a:buClr>
                <a:schemeClr val="accent3"/>
              </a:buClr>
              <a:buSzPts val="1100"/>
              <a:buChar char="•"/>
            </a:pPr>
            <a:r>
              <a:rPr lang="en-US" sz="1100">
                <a:solidFill>
                  <a:schemeClr val="accent3"/>
                </a:solidFill>
                <a:latin typeface="Helvetica Neue"/>
                <a:ea typeface="Helvetica Neue"/>
                <a:cs typeface="Helvetica Neue"/>
                <a:sym typeface="Helvetica Neue"/>
              </a:rPr>
              <a:t>B</a:t>
            </a:r>
            <a:r>
              <a:rPr lang="en-US" sz="1100">
                <a:solidFill>
                  <a:schemeClr val="accent3"/>
                </a:solidFill>
                <a:latin typeface="Helvetica Neue"/>
                <a:ea typeface="Helvetica Neue"/>
                <a:cs typeface="Helvetica Neue"/>
                <a:sym typeface="Helvetica Neue"/>
              </a:rPr>
              <a:t>iopesticider kendetegnes ved, at de også kan bruges til andet end plantebeskyttelse. </a:t>
            </a:r>
            <a:endParaRPr sz="1100">
              <a:solidFill>
                <a:schemeClr val="accent3"/>
              </a:solidFill>
              <a:latin typeface="Helvetica Neue"/>
              <a:ea typeface="Helvetica Neue"/>
              <a:cs typeface="Helvetica Neue"/>
              <a:sym typeface="Helvetica Neue"/>
            </a:endParaRPr>
          </a:p>
          <a:p>
            <a:pPr indent="-171450" lvl="0" marL="171450" rtl="0" algn="l">
              <a:lnSpc>
                <a:spcPct val="150000"/>
              </a:lnSpc>
              <a:spcBef>
                <a:spcPts val="1000"/>
              </a:spcBef>
              <a:spcAft>
                <a:spcPts val="0"/>
              </a:spcAft>
              <a:buClr>
                <a:schemeClr val="accent3"/>
              </a:buClr>
              <a:buSzPts val="1100"/>
              <a:buChar char="•"/>
            </a:pPr>
            <a:r>
              <a:rPr lang="en-US" sz="1100">
                <a:solidFill>
                  <a:schemeClr val="accent3"/>
                </a:solidFill>
                <a:latin typeface="Helvetica Neue"/>
                <a:ea typeface="Helvetica Neue"/>
                <a:cs typeface="Helvetica Neue"/>
                <a:sym typeface="Helvetica Neue"/>
              </a:rPr>
              <a:t>Det kunne være bestemte bakterier over eddike eller skummetmælk til bagepulver. Eller naturlige rovdyr som mariehøns. </a:t>
            </a:r>
            <a:br>
              <a:rPr lang="en-US" sz="1100">
                <a:solidFill>
                  <a:schemeClr val="accent3"/>
                </a:solidFill>
                <a:latin typeface="Helvetica Neue"/>
                <a:ea typeface="Helvetica Neue"/>
                <a:cs typeface="Helvetica Neue"/>
                <a:sym typeface="Helvetica Neue"/>
              </a:rPr>
            </a:br>
            <a:endParaRPr sz="11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26" name="Google Shape;226;p14"/>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0" name="Shape 230"/>
        <p:cNvGrpSpPr/>
        <p:nvPr/>
      </p:nvGrpSpPr>
      <p:grpSpPr>
        <a:xfrm>
          <a:off x="0" y="0"/>
          <a:ext cx="0" cy="0"/>
          <a:chOff x="0" y="0"/>
          <a:chExt cx="0" cy="0"/>
        </a:xfrm>
      </p:grpSpPr>
      <p:sp>
        <p:nvSpPr>
          <p:cNvPr id="231" name="Google Shape;231;p15"/>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skitse, kunst, design&#10;&#10;Beskrivelsen er genereret automatisk" id="232" name="Google Shape;232;p15"/>
          <p:cNvPicPr preferRelativeResize="0"/>
          <p:nvPr>
            <p:ph idx="2" type="pic"/>
          </p:nvPr>
        </p:nvPicPr>
        <p:blipFill rotWithShape="1">
          <a:blip r:embed="rId3">
            <a:alphaModFix/>
          </a:blip>
          <a:srcRect b="6489" l="0" r="0" t="6489"/>
          <a:stretch/>
        </p:blipFill>
        <p:spPr>
          <a:xfrm>
            <a:off x="2522356" y="10"/>
            <a:ext cx="9669642" cy="6857990"/>
          </a:xfrm>
          <a:prstGeom prst="rect">
            <a:avLst/>
          </a:prstGeom>
          <a:noFill/>
          <a:ln>
            <a:noFill/>
          </a:ln>
        </p:spPr>
      </p:pic>
      <p:sp>
        <p:nvSpPr>
          <p:cNvPr id="233" name="Google Shape;233;p15"/>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4" name="Google Shape;234;p15"/>
          <p:cNvSpPr txBox="1"/>
          <p:nvPr>
            <p:ph type="title"/>
          </p:nvPr>
        </p:nvSpPr>
        <p:spPr>
          <a:xfrm>
            <a:off x="838200" y="365125"/>
            <a:ext cx="3822189" cy="13564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UD FRA TEKSTEN</a:t>
            </a:r>
            <a:endParaRPr/>
          </a:p>
        </p:txBody>
      </p:sp>
      <p:sp>
        <p:nvSpPr>
          <p:cNvPr id="235" name="Google Shape;235;p15"/>
          <p:cNvSpPr txBox="1"/>
          <p:nvPr>
            <p:ph idx="1" type="body"/>
          </p:nvPr>
        </p:nvSpPr>
        <p:spPr>
          <a:xfrm>
            <a:off x="477250" y="1721600"/>
            <a:ext cx="5346300" cy="3772200"/>
          </a:xfrm>
          <a:prstGeom prst="rect">
            <a:avLst/>
          </a:prstGeom>
          <a:noFill/>
          <a:ln>
            <a:noFill/>
          </a:ln>
        </p:spPr>
        <p:txBody>
          <a:bodyPr anchorCtr="0" anchor="t" bIns="45700" lIns="91425" spcFirstLastPara="1" rIns="91425" wrap="square" tIns="45700">
            <a:noAutofit/>
          </a:bodyPr>
          <a:lstStyle/>
          <a:p>
            <a:pPr indent="0" lvl="0" marL="0" rtl="0" algn="l">
              <a:lnSpc>
                <a:spcPct val="140000"/>
              </a:lnSpc>
              <a:spcBef>
                <a:spcPts val="0"/>
              </a:spcBef>
              <a:spcAft>
                <a:spcPts val="0"/>
              </a:spcAft>
              <a:buClr>
                <a:schemeClr val="accent3"/>
              </a:buClr>
              <a:buSzPts val="980"/>
              <a:buNone/>
            </a:pPr>
            <a:r>
              <a:rPr lang="en-US" sz="1280">
                <a:solidFill>
                  <a:schemeClr val="accent3"/>
                </a:solidFill>
                <a:latin typeface="Helvetica Neue"/>
                <a:ea typeface="Helvetica Neue"/>
                <a:cs typeface="Helvetica Neue"/>
                <a:sym typeface="Helvetica Neue"/>
              </a:rPr>
              <a:t>Læs denne explainer om biopesticider lavet af forsker i plante-sygdomsbekæmpelse Thies Marten Heick:</a:t>
            </a:r>
            <a:br>
              <a:rPr lang="en-US" sz="1280">
                <a:solidFill>
                  <a:schemeClr val="accent3"/>
                </a:solidFill>
                <a:latin typeface="Helvetica Neue"/>
                <a:ea typeface="Helvetica Neue"/>
                <a:cs typeface="Helvetica Neue"/>
                <a:sym typeface="Helvetica Neue"/>
              </a:rPr>
            </a:br>
            <a:r>
              <a:rPr b="1" lang="en-US" sz="128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Explainer: Hvordan virker biopestider? </a:t>
            </a:r>
            <a:endParaRPr/>
          </a:p>
          <a:p>
            <a:pPr indent="0" lvl="0" marL="0" rtl="0" algn="l">
              <a:lnSpc>
                <a:spcPct val="140000"/>
              </a:lnSpc>
              <a:spcBef>
                <a:spcPts val="1000"/>
              </a:spcBef>
              <a:spcAft>
                <a:spcPts val="0"/>
              </a:spcAft>
              <a:buClr>
                <a:schemeClr val="accent3"/>
              </a:buClr>
              <a:buSzPts val="980"/>
              <a:buNone/>
            </a:pPr>
            <a:r>
              <a:t/>
            </a:r>
            <a:endParaRPr b="1" sz="1280" u="sng">
              <a:solidFill>
                <a:schemeClr val="accent3"/>
              </a:solidFill>
              <a:latin typeface="Helvetica Neue"/>
              <a:ea typeface="Helvetica Neue"/>
              <a:cs typeface="Helvetica Neue"/>
              <a:sym typeface="Helvetica Neue"/>
              <a:hlinkClick r:id="rId5">
                <a:extLst>
                  <a:ext uri="{A12FA001-AC4F-418D-AE19-62706E023703}">
                    <ahyp:hlinkClr val="tx"/>
                  </a:ext>
                </a:extLst>
              </a:hlinkClick>
            </a:endParaRPr>
          </a:p>
          <a:p>
            <a:pPr indent="0" lvl="0" marL="0" rtl="0" algn="l">
              <a:lnSpc>
                <a:spcPct val="140000"/>
              </a:lnSpc>
              <a:spcBef>
                <a:spcPts val="1000"/>
              </a:spcBef>
              <a:spcAft>
                <a:spcPts val="0"/>
              </a:spcAft>
              <a:buClr>
                <a:schemeClr val="accent3"/>
              </a:buClr>
              <a:buSzPts val="980"/>
              <a:buNone/>
            </a:pPr>
            <a:r>
              <a:rPr b="1" lang="en-US" sz="1280">
                <a:solidFill>
                  <a:schemeClr val="accent3"/>
                </a:solidFill>
                <a:latin typeface="Helvetica Neue"/>
                <a:ea typeface="Helvetica Neue"/>
                <a:cs typeface="Helvetica Neue"/>
                <a:sym typeface="Helvetica Neue"/>
              </a:rPr>
              <a:t>Spørgsmål til artiklen:</a:t>
            </a:r>
            <a:br>
              <a:rPr lang="en-US" sz="1280">
                <a:solidFill>
                  <a:schemeClr val="accent3"/>
                </a:solidFill>
                <a:latin typeface="Helvetica Neue"/>
                <a:ea typeface="Helvetica Neue"/>
                <a:cs typeface="Helvetica Neue"/>
                <a:sym typeface="Helvetica Neue"/>
              </a:rPr>
            </a:br>
            <a:endParaRPr sz="600">
              <a:solidFill>
                <a:schemeClr val="accent3"/>
              </a:solidFill>
              <a:latin typeface="Helvetica Neue"/>
              <a:ea typeface="Helvetica Neue"/>
              <a:cs typeface="Helvetica Neue"/>
              <a:sym typeface="Helvetica Neue"/>
            </a:endParaRPr>
          </a:p>
          <a:p>
            <a:pPr indent="-240982" lvl="0" marL="285750" rtl="0" algn="l">
              <a:lnSpc>
                <a:spcPct val="140000"/>
              </a:lnSpc>
              <a:spcBef>
                <a:spcPts val="1000"/>
              </a:spcBef>
              <a:spcAft>
                <a:spcPts val="0"/>
              </a:spcAft>
              <a:buClr>
                <a:schemeClr val="accent3"/>
              </a:buClr>
              <a:buSzPts val="1280"/>
              <a:buFont typeface="Arial"/>
              <a:buChar char="•"/>
            </a:pPr>
            <a:r>
              <a:rPr lang="en-US" sz="1280">
                <a:solidFill>
                  <a:schemeClr val="accent3"/>
                </a:solidFill>
                <a:latin typeface="Helvetica Neue"/>
                <a:ea typeface="Helvetica Neue"/>
                <a:cs typeface="Helvetica Neue"/>
                <a:sym typeface="Helvetica Neue"/>
              </a:rPr>
              <a:t>Hvorfor er biopesticider ikke lige så effektive som konventionelle?</a:t>
            </a:r>
            <a:endParaRPr sz="1420"/>
          </a:p>
          <a:p>
            <a:pPr indent="-240982" lvl="0" marL="285750" rtl="0" algn="l">
              <a:lnSpc>
                <a:spcPct val="140000"/>
              </a:lnSpc>
              <a:spcBef>
                <a:spcPts val="1000"/>
              </a:spcBef>
              <a:spcAft>
                <a:spcPts val="0"/>
              </a:spcAft>
              <a:buClr>
                <a:schemeClr val="accent3"/>
              </a:buClr>
              <a:buSzPts val="1280"/>
              <a:buFont typeface="Arial"/>
              <a:buChar char="•"/>
            </a:pPr>
            <a:r>
              <a:rPr lang="en-US" sz="1280">
                <a:solidFill>
                  <a:schemeClr val="accent3"/>
                </a:solidFill>
                <a:latin typeface="Helvetica Neue"/>
                <a:ea typeface="Helvetica Neue"/>
                <a:cs typeface="Helvetica Neue"/>
                <a:sym typeface="Helvetica Neue"/>
              </a:rPr>
              <a:t>Hvad er en ‘integreret strategi for plantebeskyttelse?</a:t>
            </a:r>
            <a:endParaRPr sz="1420"/>
          </a:p>
          <a:p>
            <a:pPr indent="-240982" lvl="0" marL="285750" rtl="0" algn="l">
              <a:lnSpc>
                <a:spcPct val="140000"/>
              </a:lnSpc>
              <a:spcBef>
                <a:spcPts val="1000"/>
              </a:spcBef>
              <a:spcAft>
                <a:spcPts val="0"/>
              </a:spcAft>
              <a:buClr>
                <a:schemeClr val="accent3"/>
              </a:buClr>
              <a:buSzPts val="1280"/>
              <a:buFont typeface="Arial"/>
              <a:buChar char="•"/>
            </a:pPr>
            <a:r>
              <a:rPr lang="en-US" sz="1280">
                <a:solidFill>
                  <a:schemeClr val="accent3"/>
                </a:solidFill>
                <a:latin typeface="Helvetica Neue"/>
                <a:ea typeface="Helvetica Neue"/>
                <a:cs typeface="Helvetica Neue"/>
                <a:sym typeface="Helvetica Neue"/>
              </a:rPr>
              <a:t>Hvilke naturlige fjender beskytter pesticider afgrøder imod?</a:t>
            </a:r>
            <a:endParaRPr sz="1420"/>
          </a:p>
          <a:p>
            <a:pPr indent="68897" lvl="0" marL="0" rtl="0" algn="l">
              <a:lnSpc>
                <a:spcPct val="140000"/>
              </a:lnSpc>
              <a:spcBef>
                <a:spcPts val="1000"/>
              </a:spcBef>
              <a:spcAft>
                <a:spcPts val="0"/>
              </a:spcAft>
              <a:buClr>
                <a:schemeClr val="dk1"/>
              </a:buClr>
              <a:buSzPts val="980"/>
              <a:buFont typeface="Arial"/>
              <a:buNone/>
            </a:pPr>
            <a:r>
              <a:t/>
            </a:r>
            <a:endParaRPr sz="128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36" name="Google Shape;236;p15"/>
          <p:cNvPicPr preferRelativeResize="0"/>
          <p:nvPr/>
        </p:nvPicPr>
        <p:blipFill rotWithShape="1">
          <a:blip r:embed="rId6">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0" name="Shape 240"/>
        <p:cNvGrpSpPr/>
        <p:nvPr/>
      </p:nvGrpSpPr>
      <p:grpSpPr>
        <a:xfrm>
          <a:off x="0" y="0"/>
          <a:ext cx="0" cy="0"/>
          <a:chOff x="0" y="0"/>
          <a:chExt cx="0" cy="0"/>
        </a:xfrm>
      </p:grpSpPr>
      <p:sp>
        <p:nvSpPr>
          <p:cNvPr id="241" name="Google Shape;241;p16"/>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Naturlige fødevarer, Helsekost, Vegansk ernæring, Fødevaregruppe&#10;&#10;Beskrivelsen er genereret automatisk" id="242" name="Google Shape;242;p16"/>
          <p:cNvPicPr preferRelativeResize="0"/>
          <p:nvPr>
            <p:ph idx="2" type="pic"/>
          </p:nvPr>
        </p:nvPicPr>
        <p:blipFill rotWithShape="1">
          <a:blip r:embed="rId3">
            <a:alphaModFix/>
          </a:blip>
          <a:srcRect b="-1" l="2942" r="2940" t="0"/>
          <a:stretch/>
        </p:blipFill>
        <p:spPr>
          <a:xfrm>
            <a:off x="2522356" y="10"/>
            <a:ext cx="9669642" cy="6857990"/>
          </a:xfrm>
          <a:prstGeom prst="rect">
            <a:avLst/>
          </a:prstGeom>
          <a:noFill/>
          <a:ln>
            <a:noFill/>
          </a:ln>
        </p:spPr>
      </p:pic>
      <p:sp>
        <p:nvSpPr>
          <p:cNvPr id="243" name="Google Shape;243;p16"/>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4" name="Google Shape;244;p16"/>
          <p:cNvSpPr txBox="1"/>
          <p:nvPr>
            <p:ph idx="1" type="body"/>
          </p:nvPr>
        </p:nvSpPr>
        <p:spPr>
          <a:xfrm>
            <a:off x="838550" y="1891075"/>
            <a:ext cx="5539800" cy="4589400"/>
          </a:xfrm>
          <a:prstGeom prst="rect">
            <a:avLst/>
          </a:prstGeom>
          <a:noFill/>
          <a:ln>
            <a:noFill/>
          </a:ln>
        </p:spPr>
        <p:txBody>
          <a:bodyPr anchorCtr="0" anchor="t" bIns="45700" lIns="91425" spcFirstLastPara="1" rIns="91425" wrap="square" tIns="45700">
            <a:noAutofit/>
          </a:bodyPr>
          <a:lstStyle/>
          <a:p>
            <a:pPr indent="-178435" lvl="0" marL="171450" rtl="0" algn="l">
              <a:lnSpc>
                <a:spcPct val="150000"/>
              </a:lnSpc>
              <a:spcBef>
                <a:spcPts val="0"/>
              </a:spcBef>
              <a:spcAft>
                <a:spcPts val="0"/>
              </a:spcAft>
              <a:buClr>
                <a:schemeClr val="accent3"/>
              </a:buClr>
              <a:buSzPts val="1300"/>
              <a:buChar char="•"/>
            </a:pPr>
            <a:r>
              <a:rPr lang="en-US" sz="1300">
                <a:solidFill>
                  <a:schemeClr val="accent3"/>
                </a:solidFill>
                <a:latin typeface="Helvetica Neue"/>
                <a:ea typeface="Helvetica Neue"/>
                <a:cs typeface="Helvetica Neue"/>
                <a:sym typeface="Helvetica Neue"/>
              </a:rPr>
              <a:t>I 2023 </a:t>
            </a:r>
            <a:r>
              <a:rPr lang="en-US" sz="130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ændrede </a:t>
            </a:r>
            <a:r>
              <a:rPr lang="en-US" sz="1300">
                <a:solidFill>
                  <a:schemeClr val="accent3"/>
                </a:solidFill>
                <a:latin typeface="Helvetica Neue"/>
                <a:ea typeface="Helvetica Neue"/>
                <a:cs typeface="Helvetica Neue"/>
                <a:sym typeface="Helvetica Neue"/>
              </a:rPr>
              <a:t>politikerne afgiften på pesticider, så det blev dyrere at bruge miljø- og sundhedsbelastende stoffer.</a:t>
            </a:r>
            <a:br>
              <a:rPr lang="en-US" sz="1300">
                <a:latin typeface="Helvetica Neue"/>
                <a:ea typeface="Helvetica Neue"/>
                <a:cs typeface="Helvetica Neue"/>
                <a:sym typeface="Helvetica Neue"/>
              </a:rPr>
            </a:br>
            <a:endParaRPr sz="500">
              <a:solidFill>
                <a:schemeClr val="accent3"/>
              </a:solidFill>
              <a:latin typeface="Helvetica Neue"/>
              <a:ea typeface="Helvetica Neue"/>
              <a:cs typeface="Helvetica Neue"/>
              <a:sym typeface="Helvetica Neue"/>
            </a:endParaRPr>
          </a:p>
          <a:p>
            <a:pPr indent="-178435" lvl="0" marL="171450" rtl="0" algn="l">
              <a:lnSpc>
                <a:spcPct val="150000"/>
              </a:lnSpc>
              <a:spcBef>
                <a:spcPts val="1000"/>
              </a:spcBef>
              <a:spcAft>
                <a:spcPts val="0"/>
              </a:spcAft>
              <a:buClr>
                <a:schemeClr val="accent3"/>
              </a:buClr>
              <a:buSzPts val="1300"/>
              <a:buChar char="•"/>
            </a:pPr>
            <a:r>
              <a:rPr lang="en-US" sz="1300">
                <a:solidFill>
                  <a:schemeClr val="accent3"/>
                </a:solidFill>
                <a:latin typeface="Helvetica Neue"/>
                <a:ea typeface="Helvetica Neue"/>
                <a:cs typeface="Helvetica Neue"/>
                <a:sym typeface="Helvetica Neue"/>
              </a:rPr>
              <a:t>I tråd med det har EU godkendt, at man må bruge bestemte ikke-kemiske basisstoffer til plantebeskyttelse uden at indhente tilladelse først. </a:t>
            </a:r>
            <a:endParaRPr sz="1300"/>
          </a:p>
          <a:p>
            <a:pPr indent="-178435" lvl="0" marL="171450" rtl="0" algn="l">
              <a:lnSpc>
                <a:spcPct val="150000"/>
              </a:lnSpc>
              <a:spcBef>
                <a:spcPts val="1000"/>
              </a:spcBef>
              <a:spcAft>
                <a:spcPts val="0"/>
              </a:spcAft>
              <a:buClr>
                <a:schemeClr val="accent3"/>
              </a:buClr>
              <a:buSzPts val="1300"/>
              <a:buChar char="•"/>
            </a:pPr>
            <a:r>
              <a:rPr lang="en-US" sz="1300">
                <a:solidFill>
                  <a:schemeClr val="accent3"/>
                </a:solidFill>
                <a:latin typeface="Helvetica Neue"/>
                <a:ea typeface="Helvetica Neue"/>
                <a:cs typeface="Helvetica Neue"/>
                <a:sym typeface="Helvetica Neue"/>
              </a:rPr>
              <a:t>Det kunne være; </a:t>
            </a:r>
            <a:endParaRPr sz="1300"/>
          </a:p>
          <a:p>
            <a:pPr indent="-172084" lvl="1" marL="628650" rtl="0" algn="l">
              <a:lnSpc>
                <a:spcPct val="150000"/>
              </a:lnSpc>
              <a:spcBef>
                <a:spcPts val="500"/>
              </a:spcBef>
              <a:spcAft>
                <a:spcPts val="0"/>
              </a:spcAft>
              <a:buClr>
                <a:schemeClr val="accent3"/>
              </a:buClr>
              <a:buSzPts val="1200"/>
              <a:buFont typeface="Courier New"/>
              <a:buChar char="o"/>
            </a:pPr>
            <a:r>
              <a:rPr i="1" lang="en-US" sz="1200">
                <a:solidFill>
                  <a:schemeClr val="accent3"/>
                </a:solidFill>
                <a:latin typeface="Helvetica Neue"/>
                <a:ea typeface="Helvetica Neue"/>
                <a:cs typeface="Helvetica Neue"/>
                <a:sym typeface="Helvetica Neue"/>
              </a:rPr>
              <a:t>fruktose, </a:t>
            </a:r>
            <a:endParaRPr i="1" sz="1200"/>
          </a:p>
          <a:p>
            <a:pPr indent="-172084" lvl="1" marL="628650" rtl="0" algn="l">
              <a:lnSpc>
                <a:spcPct val="150000"/>
              </a:lnSpc>
              <a:spcBef>
                <a:spcPts val="500"/>
              </a:spcBef>
              <a:spcAft>
                <a:spcPts val="0"/>
              </a:spcAft>
              <a:buClr>
                <a:schemeClr val="accent3"/>
              </a:buClr>
              <a:buSzPts val="1200"/>
              <a:buFont typeface="Courier New"/>
              <a:buChar char="o"/>
            </a:pPr>
            <a:r>
              <a:rPr i="1" lang="en-US" sz="1200">
                <a:solidFill>
                  <a:schemeClr val="accent3"/>
                </a:solidFill>
                <a:latin typeface="Helvetica Neue"/>
                <a:ea typeface="Helvetica Neue"/>
                <a:cs typeface="Helvetica Neue"/>
                <a:sym typeface="Helvetica Neue"/>
              </a:rPr>
              <a:t>komælk, </a:t>
            </a:r>
            <a:endParaRPr i="1" sz="1200">
              <a:solidFill>
                <a:schemeClr val="accent3"/>
              </a:solidFill>
              <a:latin typeface="Helvetica Neue"/>
              <a:ea typeface="Helvetica Neue"/>
              <a:cs typeface="Helvetica Neue"/>
              <a:sym typeface="Helvetica Neue"/>
            </a:endParaRPr>
          </a:p>
          <a:p>
            <a:pPr indent="-172084" lvl="1" marL="628650" rtl="0" algn="l">
              <a:lnSpc>
                <a:spcPct val="150000"/>
              </a:lnSpc>
              <a:spcBef>
                <a:spcPts val="500"/>
              </a:spcBef>
              <a:spcAft>
                <a:spcPts val="0"/>
              </a:spcAft>
              <a:buClr>
                <a:schemeClr val="accent3"/>
              </a:buClr>
              <a:buSzPts val="1200"/>
              <a:buFont typeface="Courier New"/>
              <a:buChar char="o"/>
            </a:pPr>
            <a:r>
              <a:rPr i="1" lang="en-US" sz="1200">
                <a:solidFill>
                  <a:schemeClr val="accent3"/>
                </a:solidFill>
                <a:latin typeface="Helvetica Neue"/>
                <a:ea typeface="Helvetica Neue"/>
                <a:cs typeface="Helvetica Neue"/>
                <a:sym typeface="Helvetica Neue"/>
              </a:rPr>
              <a:t>løgolie eller </a:t>
            </a:r>
            <a:endParaRPr i="1" sz="1200">
              <a:solidFill>
                <a:schemeClr val="accent3"/>
              </a:solidFill>
              <a:latin typeface="Helvetica Neue"/>
              <a:ea typeface="Helvetica Neue"/>
              <a:cs typeface="Helvetica Neue"/>
              <a:sym typeface="Helvetica Neue"/>
            </a:endParaRPr>
          </a:p>
          <a:p>
            <a:pPr indent="-172084" lvl="1" marL="628650" rtl="0" algn="l">
              <a:lnSpc>
                <a:spcPct val="150000"/>
              </a:lnSpc>
              <a:spcBef>
                <a:spcPts val="500"/>
              </a:spcBef>
              <a:spcAft>
                <a:spcPts val="0"/>
              </a:spcAft>
              <a:buClr>
                <a:schemeClr val="accent3"/>
              </a:buClr>
              <a:buSzPts val="1200"/>
              <a:buFont typeface="Courier New"/>
              <a:buChar char="o"/>
            </a:pPr>
            <a:r>
              <a:rPr i="1" lang="en-US" sz="1200">
                <a:solidFill>
                  <a:schemeClr val="accent3"/>
                </a:solidFill>
                <a:latin typeface="Helvetica Neue"/>
                <a:ea typeface="Helvetica Neue"/>
                <a:cs typeface="Helvetica Neue"/>
                <a:sym typeface="Helvetica Neue"/>
              </a:rPr>
              <a:t>natron (bagepulver). </a:t>
            </a:r>
            <a:endParaRPr i="1" sz="1200">
              <a:solidFill>
                <a:schemeClr val="accent3"/>
              </a:solidFill>
              <a:latin typeface="Helvetica Neue"/>
              <a:ea typeface="Helvetica Neue"/>
              <a:cs typeface="Helvetica Neue"/>
              <a:sym typeface="Helvetica Neue"/>
            </a:endParaRPr>
          </a:p>
          <a:p>
            <a:pPr indent="0" lvl="0" marL="0" rtl="0" algn="l">
              <a:lnSpc>
                <a:spcPct val="100000"/>
              </a:lnSpc>
              <a:spcBef>
                <a:spcPts val="1000"/>
              </a:spcBef>
              <a:spcAft>
                <a:spcPts val="0"/>
              </a:spcAft>
              <a:buClr>
                <a:schemeClr val="dk1"/>
              </a:buClr>
              <a:buSzPts val="1400"/>
              <a:buNone/>
            </a:pPr>
            <a:r>
              <a:t/>
            </a:r>
            <a:endParaRPr sz="500">
              <a:solidFill>
                <a:schemeClr val="accent3"/>
              </a:solidFill>
              <a:latin typeface="Helvetica Neue"/>
              <a:ea typeface="Helvetica Neue"/>
              <a:cs typeface="Helvetica Neue"/>
              <a:sym typeface="Helvetica Neue"/>
            </a:endParaRPr>
          </a:p>
          <a:p>
            <a:pPr indent="-178435" lvl="0" marL="171450" rtl="0" algn="l">
              <a:lnSpc>
                <a:spcPct val="150000"/>
              </a:lnSpc>
              <a:spcBef>
                <a:spcPts val="1000"/>
              </a:spcBef>
              <a:spcAft>
                <a:spcPts val="0"/>
              </a:spcAft>
              <a:buClr>
                <a:schemeClr val="accent3"/>
              </a:buClr>
              <a:buSzPts val="1300"/>
              <a:buChar char="•"/>
            </a:pPr>
            <a:r>
              <a:rPr lang="en-US" sz="1300">
                <a:solidFill>
                  <a:schemeClr val="accent3"/>
                </a:solidFill>
                <a:latin typeface="Helvetica Neue"/>
                <a:ea typeface="Helvetica Neue"/>
                <a:cs typeface="Helvetica Neue"/>
                <a:sym typeface="Helvetica Neue"/>
              </a:rPr>
              <a:t>Alle vurderes at have mindre skadelig indvirkning end traditionelle kemikalier.</a:t>
            </a:r>
            <a:endParaRPr sz="13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45" name="Google Shape;245;p16"/>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
        <p:nvSpPr>
          <p:cNvPr id="246" name="Google Shape;246;p16"/>
          <p:cNvSpPr txBox="1"/>
          <p:nvPr/>
        </p:nvSpPr>
        <p:spPr>
          <a:xfrm>
            <a:off x="7358911" y="6372447"/>
            <a:ext cx="2743200" cy="2154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 EP</a:t>
            </a:r>
            <a:endParaRPr b="0" i="0" sz="1800" u="none" cap="none" strike="noStrike">
              <a:solidFill>
                <a:schemeClr val="dk1"/>
              </a:solidFill>
              <a:latin typeface="Arial"/>
              <a:ea typeface="Arial"/>
              <a:cs typeface="Arial"/>
              <a:sym typeface="Arial"/>
            </a:endParaRPr>
          </a:p>
        </p:txBody>
      </p:sp>
      <p:sp>
        <p:nvSpPr>
          <p:cNvPr id="247" name="Google Shape;247;p16"/>
          <p:cNvSpPr txBox="1"/>
          <p:nvPr/>
        </p:nvSpPr>
        <p:spPr>
          <a:xfrm>
            <a:off x="977300" y="392525"/>
            <a:ext cx="4090800" cy="97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500">
                <a:solidFill>
                  <a:schemeClr val="accent3"/>
                </a:solidFill>
                <a:latin typeface="Helvetica Neue"/>
                <a:ea typeface="Helvetica Neue"/>
                <a:cs typeface="Helvetica Neue"/>
                <a:sym typeface="Helvetica Neue"/>
              </a:rPr>
              <a:t>FORMER FOR BIOPESTICIDER</a:t>
            </a:r>
            <a:endParaRPr b="1" sz="2500">
              <a:solidFill>
                <a:schemeClr val="accent3"/>
              </a:solidFill>
              <a:latin typeface="Helvetica Neue"/>
              <a:ea typeface="Helvetica Neue"/>
              <a:cs typeface="Helvetica Neue"/>
              <a:sym typeface="Helvetica Neue"/>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1" name="Shape 251"/>
        <p:cNvGrpSpPr/>
        <p:nvPr/>
      </p:nvGrpSpPr>
      <p:grpSpPr>
        <a:xfrm>
          <a:off x="0" y="0"/>
          <a:ext cx="0" cy="0"/>
          <a:chOff x="0" y="0"/>
          <a:chExt cx="0" cy="0"/>
        </a:xfrm>
      </p:grpSpPr>
      <p:sp>
        <p:nvSpPr>
          <p:cNvPr id="252" name="Google Shape;252;p17"/>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Research Images – Browse 4,545,160 Stock Photos, Vectors, and Video | Adobe  Stock" id="253" name="Google Shape;253;p17"/>
          <p:cNvPicPr preferRelativeResize="0"/>
          <p:nvPr>
            <p:ph idx="2" type="pic"/>
          </p:nvPr>
        </p:nvPicPr>
        <p:blipFill rotWithShape="1">
          <a:blip r:embed="rId3">
            <a:alphaModFix/>
          </a:blip>
          <a:srcRect b="1" l="9952" r="13204" t="0"/>
          <a:stretch/>
        </p:blipFill>
        <p:spPr>
          <a:xfrm>
            <a:off x="2522356" y="10"/>
            <a:ext cx="9669642" cy="6857990"/>
          </a:xfrm>
          <a:prstGeom prst="rect">
            <a:avLst/>
          </a:prstGeom>
          <a:noFill/>
          <a:ln>
            <a:noFill/>
          </a:ln>
        </p:spPr>
      </p:pic>
      <p:sp>
        <p:nvSpPr>
          <p:cNvPr id="254" name="Google Shape;254;p17"/>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55" name="Google Shape;255;p17"/>
          <p:cNvSpPr txBox="1"/>
          <p:nvPr>
            <p:ph type="title"/>
          </p:nvPr>
        </p:nvSpPr>
        <p:spPr>
          <a:xfrm>
            <a:off x="838200" y="365125"/>
            <a:ext cx="3822189" cy="100404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KLASSEOPGAVE</a:t>
            </a:r>
            <a:endParaRPr/>
          </a:p>
        </p:txBody>
      </p:sp>
      <p:sp>
        <p:nvSpPr>
          <p:cNvPr id="256" name="Google Shape;256;p17"/>
          <p:cNvSpPr txBox="1"/>
          <p:nvPr>
            <p:ph idx="1" type="body"/>
          </p:nvPr>
        </p:nvSpPr>
        <p:spPr>
          <a:xfrm>
            <a:off x="838200" y="1476550"/>
            <a:ext cx="4693200" cy="501450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3"/>
              </a:buClr>
              <a:buSzPts val="1600"/>
              <a:buNone/>
            </a:pPr>
            <a:r>
              <a:rPr b="1" lang="en-US">
                <a:solidFill>
                  <a:schemeClr val="accent3"/>
                </a:solidFill>
                <a:latin typeface="Helvetica Neue"/>
                <a:ea typeface="Helvetica Neue"/>
                <a:cs typeface="Helvetica Neue"/>
                <a:sym typeface="Helvetica Neue"/>
              </a:rPr>
              <a:t>Nu får I tid til at finde eksempler på biopesticider - og hvordan de kan anvendes.</a:t>
            </a:r>
            <a:endParaRPr b="1">
              <a:solidFill>
                <a:schemeClr val="accent3"/>
              </a:solidFill>
              <a:latin typeface="Helvetica Neue"/>
              <a:ea typeface="Helvetica Neue"/>
              <a:cs typeface="Helvetica Neue"/>
              <a:sym typeface="Helvetica Neue"/>
            </a:endParaRPr>
          </a:p>
          <a:p>
            <a:pPr indent="-317500" lvl="0" marL="457200" rtl="0" algn="l">
              <a:lnSpc>
                <a:spcPct val="150000"/>
              </a:lnSpc>
              <a:spcBef>
                <a:spcPts val="1000"/>
              </a:spcBef>
              <a:spcAft>
                <a:spcPts val="0"/>
              </a:spcAft>
              <a:buClr>
                <a:schemeClr val="accent3"/>
              </a:buClr>
              <a:buSzPts val="1400"/>
              <a:buFont typeface="Helvetica Neue"/>
              <a:buChar char="●"/>
            </a:pPr>
            <a:r>
              <a:rPr lang="en-US" sz="1400">
                <a:solidFill>
                  <a:schemeClr val="accent3"/>
                </a:solidFill>
                <a:latin typeface="Helvetica Neue"/>
                <a:ea typeface="Helvetica Neue"/>
                <a:cs typeface="Helvetica Neue"/>
                <a:sym typeface="Helvetica Neue"/>
              </a:rPr>
              <a:t>Tjek EUs liste over aktive godkendte stoffer fra 2019: </a:t>
            </a:r>
            <a:r>
              <a:rPr b="1" lang="en-US" sz="140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samleark-basisstoffer-09-07-2021.pdf</a:t>
            </a:r>
            <a:r>
              <a:rPr b="1" lang="en-US" sz="1400">
                <a:solidFill>
                  <a:schemeClr val="accent3"/>
                </a:solidFill>
                <a:latin typeface="Helvetica Neue"/>
                <a:ea typeface="Helvetica Neue"/>
                <a:cs typeface="Helvetica Neue"/>
                <a:sym typeface="Helvetica Neue"/>
              </a:rPr>
              <a:t> </a:t>
            </a:r>
            <a:endParaRPr b="1"/>
          </a:p>
          <a:p>
            <a:pPr indent="0" lvl="0" marL="0" rtl="0" algn="l">
              <a:lnSpc>
                <a:spcPct val="150000"/>
              </a:lnSpc>
              <a:spcBef>
                <a:spcPts val="1000"/>
              </a:spcBef>
              <a:spcAft>
                <a:spcPts val="0"/>
              </a:spcAft>
              <a:buClr>
                <a:schemeClr val="accent3"/>
              </a:buClr>
              <a:buSzPts val="1400"/>
              <a:buNone/>
            </a:pPr>
            <a:r>
              <a:t/>
            </a:r>
            <a:endParaRPr b="1" sz="1400">
              <a:solidFill>
                <a:schemeClr val="accent3"/>
              </a:solidFill>
              <a:latin typeface="Helvetica Neue"/>
              <a:ea typeface="Helvetica Neue"/>
              <a:cs typeface="Helvetica Neue"/>
              <a:sym typeface="Helvetica Neue"/>
            </a:endParaRPr>
          </a:p>
          <a:p>
            <a:pPr indent="0" lvl="0" marL="0" rtl="0" algn="l">
              <a:lnSpc>
                <a:spcPct val="150000"/>
              </a:lnSpc>
              <a:spcBef>
                <a:spcPts val="1000"/>
              </a:spcBef>
              <a:spcAft>
                <a:spcPts val="0"/>
              </a:spcAft>
              <a:buClr>
                <a:schemeClr val="accent3"/>
              </a:buClr>
              <a:buSzPts val="1400"/>
              <a:buNone/>
            </a:pPr>
            <a:r>
              <a:rPr b="1" lang="en-US" sz="1400">
                <a:solidFill>
                  <a:schemeClr val="accent3"/>
                </a:solidFill>
                <a:latin typeface="Helvetica Neue"/>
                <a:ea typeface="Helvetica Neue"/>
                <a:cs typeface="Helvetica Neue"/>
                <a:sym typeface="Helvetica Neue"/>
              </a:rPr>
              <a:t>Alle! skriver på tavlen:</a:t>
            </a:r>
            <a:endParaRPr b="1"/>
          </a:p>
          <a:p>
            <a:pPr indent="-342900" lvl="0" marL="342900" rtl="0" algn="l">
              <a:lnSpc>
                <a:spcPct val="150000"/>
              </a:lnSpc>
              <a:spcBef>
                <a:spcPts val="1000"/>
              </a:spcBef>
              <a:spcAft>
                <a:spcPts val="0"/>
              </a:spcAft>
              <a:buClr>
                <a:schemeClr val="accent3"/>
              </a:buClr>
              <a:buSzPts val="1400"/>
              <a:buAutoNum type="arabicPeriod"/>
            </a:pPr>
            <a:r>
              <a:rPr lang="en-US" sz="1400">
                <a:solidFill>
                  <a:schemeClr val="accent3"/>
                </a:solidFill>
                <a:latin typeface="Helvetica Neue"/>
                <a:ea typeface="Helvetica Neue"/>
                <a:cs typeface="Helvetica Neue"/>
                <a:sym typeface="Helvetica Neue"/>
              </a:rPr>
              <a:t>navnet på et biopesticid, </a:t>
            </a:r>
            <a:endParaRPr/>
          </a:p>
          <a:p>
            <a:pPr indent="-342900" lvl="0" marL="342900" rtl="0" algn="l">
              <a:lnSpc>
                <a:spcPct val="150000"/>
              </a:lnSpc>
              <a:spcBef>
                <a:spcPts val="1000"/>
              </a:spcBef>
              <a:spcAft>
                <a:spcPts val="0"/>
              </a:spcAft>
              <a:buClr>
                <a:schemeClr val="accent3"/>
              </a:buClr>
              <a:buSzPts val="1400"/>
              <a:buAutoNum type="arabicPeriod"/>
            </a:pPr>
            <a:r>
              <a:rPr lang="en-US" sz="1400">
                <a:solidFill>
                  <a:schemeClr val="accent3"/>
                </a:solidFill>
                <a:latin typeface="Helvetica Neue"/>
                <a:ea typeface="Helvetica Neue"/>
                <a:cs typeface="Helvetica Neue"/>
                <a:sym typeface="Helvetica Neue"/>
              </a:rPr>
              <a:t>hvordan stoffet virker,</a:t>
            </a:r>
            <a:endParaRPr/>
          </a:p>
          <a:p>
            <a:pPr indent="-342900" lvl="0" marL="342900" rtl="0" algn="l">
              <a:lnSpc>
                <a:spcPct val="150000"/>
              </a:lnSpc>
              <a:spcBef>
                <a:spcPts val="1000"/>
              </a:spcBef>
              <a:spcAft>
                <a:spcPts val="0"/>
              </a:spcAft>
              <a:buClr>
                <a:schemeClr val="accent3"/>
              </a:buClr>
              <a:buSzPts val="1400"/>
              <a:buAutoNum type="arabicPeriod"/>
            </a:pPr>
            <a:r>
              <a:rPr lang="en-US" sz="1400">
                <a:solidFill>
                  <a:schemeClr val="accent3"/>
                </a:solidFill>
                <a:latin typeface="Helvetica Neue"/>
                <a:ea typeface="Helvetica Neue"/>
                <a:cs typeface="Helvetica Neue"/>
                <a:sym typeface="Helvetica Neue"/>
              </a:rPr>
              <a:t>hvilke afgrøder det kan beskytte og </a:t>
            </a:r>
            <a:endParaRPr/>
          </a:p>
          <a:p>
            <a:pPr indent="-342900" lvl="0" marL="342900" rtl="0" algn="l">
              <a:lnSpc>
                <a:spcPct val="150000"/>
              </a:lnSpc>
              <a:spcBef>
                <a:spcPts val="1000"/>
              </a:spcBef>
              <a:spcAft>
                <a:spcPts val="0"/>
              </a:spcAft>
              <a:buClr>
                <a:schemeClr val="accent3"/>
              </a:buClr>
              <a:buSzPts val="1400"/>
              <a:buAutoNum type="arabicPeriod"/>
            </a:pPr>
            <a:r>
              <a:rPr lang="en-US" sz="1400">
                <a:solidFill>
                  <a:schemeClr val="accent3"/>
                </a:solidFill>
                <a:latin typeface="Helvetica Neue"/>
                <a:ea typeface="Helvetica Neue"/>
                <a:cs typeface="Helvetica Neue"/>
                <a:sym typeface="Helvetica Neue"/>
              </a:rPr>
              <a:t>hvordan det kan skaffes/laves. </a:t>
            </a:r>
            <a:br>
              <a:rPr lang="en-US" sz="1700">
                <a:solidFill>
                  <a:schemeClr val="accent3"/>
                </a:solidFill>
                <a:latin typeface="Helvetica Neue"/>
                <a:ea typeface="Helvetica Neue"/>
                <a:cs typeface="Helvetica Neue"/>
                <a:sym typeface="Helvetica Neue"/>
              </a:rPr>
            </a:br>
            <a:endParaRPr sz="17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57" name="Google Shape;257;p17"/>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18"/>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Et billede, der indeholder grøntsager, person, Bladgrøntsager, plante&#10;&#10;Beskrivelsen er genereret automatisk" id="263" name="Google Shape;263;p18"/>
          <p:cNvPicPr preferRelativeResize="0"/>
          <p:nvPr>
            <p:ph idx="2" type="pic"/>
          </p:nvPr>
        </p:nvPicPr>
        <p:blipFill rotWithShape="1">
          <a:blip r:embed="rId3">
            <a:alphaModFix/>
          </a:blip>
          <a:srcRect b="0" l="3118" r="3118" t="0"/>
          <a:stretch/>
        </p:blipFill>
        <p:spPr>
          <a:xfrm>
            <a:off x="2522356" y="10"/>
            <a:ext cx="9669642" cy="6857990"/>
          </a:xfrm>
          <a:prstGeom prst="rect">
            <a:avLst/>
          </a:prstGeom>
          <a:noFill/>
          <a:ln>
            <a:noFill/>
          </a:ln>
        </p:spPr>
      </p:pic>
      <p:sp>
        <p:nvSpPr>
          <p:cNvPr id="264" name="Google Shape;264;p18"/>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65" name="Google Shape;265;p18"/>
          <p:cNvSpPr txBox="1"/>
          <p:nvPr>
            <p:ph type="title"/>
          </p:nvPr>
        </p:nvSpPr>
        <p:spPr>
          <a:xfrm>
            <a:off x="838200" y="365125"/>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5. ØKOLOGISK OG KONVENTIONELT</a:t>
            </a:r>
            <a:endParaRPr/>
          </a:p>
        </p:txBody>
      </p:sp>
      <p:sp>
        <p:nvSpPr>
          <p:cNvPr id="266" name="Google Shape;266;p18"/>
          <p:cNvSpPr txBox="1"/>
          <p:nvPr>
            <p:ph idx="1" type="body"/>
          </p:nvPr>
        </p:nvSpPr>
        <p:spPr>
          <a:xfrm>
            <a:off x="838200" y="2114985"/>
            <a:ext cx="3822189" cy="3742762"/>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accent3"/>
              </a:buClr>
              <a:buSzPct val="100000"/>
              <a:buNone/>
            </a:pPr>
            <a:r>
              <a:rPr b="1" lang="en-US" sz="1300">
                <a:solidFill>
                  <a:schemeClr val="accent3"/>
                </a:solidFill>
                <a:latin typeface="Helvetica Neue"/>
                <a:ea typeface="Helvetica Neue"/>
                <a:cs typeface="Helvetica Neue"/>
                <a:sym typeface="Helvetica Neue"/>
              </a:rPr>
              <a:t>I dag lader vi os inspirere af en elev-opinion lavet af Mads Christian Rasmussen og Filip Møberg.</a:t>
            </a:r>
            <a:endParaRPr b="1">
              <a:solidFill>
                <a:schemeClr val="accent3"/>
              </a:solidFill>
              <a:latin typeface="Helvetica Neue"/>
              <a:ea typeface="Helvetica Neue"/>
              <a:cs typeface="Helvetica Neue"/>
              <a:sym typeface="Helvetica Neue"/>
            </a:endParaRPr>
          </a:p>
          <a:p>
            <a:pPr indent="76327" lvl="0" marL="0" rtl="0" algn="l">
              <a:lnSpc>
                <a:spcPct val="120000"/>
              </a:lnSpc>
              <a:spcBef>
                <a:spcPts val="1000"/>
              </a:spcBef>
              <a:spcAft>
                <a:spcPts val="0"/>
              </a:spcAft>
              <a:buClr>
                <a:schemeClr val="dk1"/>
              </a:buClr>
              <a:buSzPct val="100000"/>
              <a:buFont typeface="Arial"/>
              <a:buNone/>
            </a:pPr>
            <a:r>
              <a:t/>
            </a:r>
            <a:endParaRPr sz="1300">
              <a:solidFill>
                <a:schemeClr val="accent3"/>
              </a:solidFill>
              <a:latin typeface="Helvetica Neue"/>
              <a:ea typeface="Helvetica Neue"/>
              <a:cs typeface="Helvetica Neue"/>
              <a:sym typeface="Helvetica Neue"/>
            </a:endParaRPr>
          </a:p>
          <a:p>
            <a:pPr indent="-304958" lvl="0" marL="457200" rtl="0" algn="l">
              <a:lnSpc>
                <a:spcPct val="150000"/>
              </a:lnSpc>
              <a:spcBef>
                <a:spcPts val="1000"/>
              </a:spcBef>
              <a:spcAft>
                <a:spcPts val="0"/>
              </a:spcAft>
              <a:buClr>
                <a:schemeClr val="accent3"/>
              </a:buClr>
              <a:buSzPct val="100000"/>
              <a:buFont typeface="Helvetica Neue"/>
              <a:buChar char="●"/>
            </a:pPr>
            <a:r>
              <a:rPr lang="en-US" sz="1300">
                <a:solidFill>
                  <a:schemeClr val="accent3"/>
                </a:solidFill>
                <a:latin typeface="Helvetica Neue"/>
                <a:ea typeface="Helvetica Neue"/>
                <a:cs typeface="Helvetica Neue"/>
                <a:sym typeface="Helvetica Neue"/>
              </a:rPr>
              <a:t>De mente allerede fra starten ved Grindsted Landbrugsskole, at det er vigtigt for de danske politikere ikke at trække for hårde linjer og restriktioner op mellem økologiske og konventionelle praksisser.</a:t>
            </a:r>
            <a:endParaRPr/>
          </a:p>
          <a:p>
            <a:pPr indent="76327" lvl="0" marL="0" rtl="0" algn="l">
              <a:lnSpc>
                <a:spcPct val="120000"/>
              </a:lnSpc>
              <a:spcBef>
                <a:spcPts val="1000"/>
              </a:spcBef>
              <a:spcAft>
                <a:spcPts val="0"/>
              </a:spcAft>
              <a:buClr>
                <a:schemeClr val="dk1"/>
              </a:buClr>
              <a:buSzPct val="100000"/>
              <a:buFont typeface="Arial"/>
              <a:buNone/>
            </a:pPr>
            <a:r>
              <a:t/>
            </a:r>
            <a:endParaRPr sz="1300">
              <a:solidFill>
                <a:schemeClr val="accent3"/>
              </a:solidFill>
              <a:latin typeface="Helvetica Neue"/>
              <a:ea typeface="Helvetica Neue"/>
              <a:cs typeface="Helvetica Neue"/>
              <a:sym typeface="Helvetica Neue"/>
            </a:endParaRPr>
          </a:p>
          <a:p>
            <a:pPr indent="0" lvl="0" marL="0" rtl="0" algn="l">
              <a:lnSpc>
                <a:spcPct val="150000"/>
              </a:lnSpc>
              <a:spcBef>
                <a:spcPts val="1000"/>
              </a:spcBef>
              <a:spcAft>
                <a:spcPts val="0"/>
              </a:spcAft>
              <a:buClr>
                <a:schemeClr val="accent3"/>
              </a:buClr>
              <a:buSzPct val="100000"/>
              <a:buNone/>
            </a:pPr>
            <a:r>
              <a:rPr b="1" lang="en-US" sz="1300">
                <a:solidFill>
                  <a:schemeClr val="accent3"/>
                </a:solidFill>
                <a:latin typeface="Helvetica Neue"/>
                <a:ea typeface="Helvetica Neue"/>
                <a:cs typeface="Helvetica Neue"/>
                <a:sym typeface="Helvetica Neue"/>
              </a:rPr>
              <a:t>Altså - der skal fokuseres mindre på regulering og mere på samarbejde og vidensdeling.</a:t>
            </a:r>
            <a:endParaRPr b="1"/>
          </a:p>
          <a:p>
            <a:pPr indent="0" lvl="0" marL="0" rtl="0" algn="l">
              <a:lnSpc>
                <a:spcPct val="150000"/>
              </a:lnSpc>
              <a:spcBef>
                <a:spcPts val="1000"/>
              </a:spcBef>
              <a:spcAft>
                <a:spcPts val="0"/>
              </a:spcAft>
              <a:buClr>
                <a:schemeClr val="dk1"/>
              </a:buClr>
              <a:buSzPct val="100000"/>
              <a:buNone/>
            </a:pPr>
            <a:br>
              <a:rPr lang="en-US" sz="1300"/>
            </a:br>
            <a:endParaRPr sz="13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67" name="Google Shape;267;p18"/>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
        <p:nvSpPr>
          <p:cNvPr id="268" name="Google Shape;268;p18"/>
          <p:cNvSpPr txBox="1"/>
          <p:nvPr/>
        </p:nvSpPr>
        <p:spPr>
          <a:xfrm>
            <a:off x="7358911" y="6372447"/>
            <a:ext cx="2743200" cy="2154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800" u="none" cap="none" strike="noStrike">
                <a:solidFill>
                  <a:srgbClr val="FFFFFF"/>
                </a:solidFill>
                <a:latin typeface="Crimson Text"/>
                <a:ea typeface="Crimson Text"/>
                <a:cs typeface="Crimson Text"/>
                <a:sym typeface="Crimson Text"/>
              </a:rPr>
              <a:t>Foto: © EUROPEAN UNION - EP</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2" name="Shape 272"/>
        <p:cNvGrpSpPr/>
        <p:nvPr/>
      </p:nvGrpSpPr>
      <p:grpSpPr>
        <a:xfrm>
          <a:off x="0" y="0"/>
          <a:ext cx="0" cy="0"/>
          <a:chOff x="0" y="0"/>
          <a:chExt cx="0" cy="0"/>
        </a:xfrm>
      </p:grpSpPr>
      <p:sp>
        <p:nvSpPr>
          <p:cNvPr id="273" name="Google Shape;273;p19"/>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Mads-Christian-Rasmussen-og-Filip-Møberg-landmænd" id="274" name="Google Shape;274;p19"/>
          <p:cNvPicPr preferRelativeResize="0"/>
          <p:nvPr>
            <p:ph idx="2" type="pic"/>
          </p:nvPr>
        </p:nvPicPr>
        <p:blipFill rotWithShape="1">
          <a:blip r:embed="rId3">
            <a:alphaModFix/>
          </a:blip>
          <a:srcRect b="18945" l="0" r="0" t="0"/>
          <a:stretch/>
        </p:blipFill>
        <p:spPr>
          <a:xfrm>
            <a:off x="2522356" y="10"/>
            <a:ext cx="9669642" cy="6857990"/>
          </a:xfrm>
          <a:prstGeom prst="rect">
            <a:avLst/>
          </a:prstGeom>
          <a:noFill/>
          <a:ln>
            <a:noFill/>
          </a:ln>
        </p:spPr>
      </p:pic>
      <p:sp>
        <p:nvSpPr>
          <p:cNvPr id="275" name="Google Shape;275;p19"/>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76" name="Google Shape;276;p19"/>
          <p:cNvSpPr txBox="1"/>
          <p:nvPr>
            <p:ph idx="1" type="body"/>
          </p:nvPr>
        </p:nvSpPr>
        <p:spPr>
          <a:xfrm>
            <a:off x="696216" y="1808219"/>
            <a:ext cx="3822300" cy="37428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accent3"/>
              </a:buClr>
              <a:buSzPct val="114285"/>
              <a:buNone/>
            </a:pPr>
            <a:r>
              <a:rPr b="1" lang="en-US">
                <a:solidFill>
                  <a:schemeClr val="accent3"/>
                </a:solidFill>
                <a:latin typeface="Helvetica Neue"/>
                <a:ea typeface="Helvetica Neue"/>
                <a:cs typeface="Helvetica Neue"/>
                <a:sym typeface="Helvetica Neue"/>
              </a:rPr>
              <a:t>Læs deres opinion</a:t>
            </a:r>
            <a:br>
              <a:rPr lang="en-US" sz="1400">
                <a:solidFill>
                  <a:schemeClr val="accent3"/>
                </a:solidFill>
                <a:latin typeface="Helvetica Neue"/>
                <a:ea typeface="Helvetica Neue"/>
                <a:cs typeface="Helvetica Neue"/>
                <a:sym typeface="Helvetica Neue"/>
              </a:rPr>
            </a:br>
            <a:endParaRPr sz="1400">
              <a:solidFill>
                <a:schemeClr val="accent3"/>
              </a:solidFill>
              <a:latin typeface="Helvetica Neue"/>
              <a:ea typeface="Helvetica Neue"/>
              <a:cs typeface="Helvetica Neue"/>
              <a:sym typeface="Helvetica Neue"/>
            </a:endParaRPr>
          </a:p>
          <a:p>
            <a:pPr indent="0" lvl="0" marL="0" rtl="0" algn="l">
              <a:lnSpc>
                <a:spcPct val="150000"/>
              </a:lnSpc>
              <a:spcBef>
                <a:spcPts val="1000"/>
              </a:spcBef>
              <a:spcAft>
                <a:spcPts val="0"/>
              </a:spcAft>
              <a:buClr>
                <a:schemeClr val="accent3"/>
              </a:buClr>
              <a:buSzPct val="100000"/>
              <a:buNone/>
            </a:pPr>
            <a:r>
              <a:rPr b="1" lang="en-US" sz="1400" u="sng">
                <a:solidFill>
                  <a:schemeClr val="accent3"/>
                </a:solidFill>
                <a:latin typeface="Helvetica Neue"/>
                <a:ea typeface="Helvetica Neue"/>
                <a:cs typeface="Helvetica Neue"/>
                <a:sym typeface="Helvetica Neue"/>
                <a:hlinkClick r:id="rId4">
                  <a:extLst>
                    <a:ext uri="{A12FA001-AC4F-418D-AE19-62706E023703}">
                      <ahyp:hlinkClr val="tx"/>
                    </a:ext>
                  </a:extLst>
                </a:hlinkClick>
              </a:rPr>
              <a:t>Opinion: Opråb til politikerne - lad økologiske og konventionelle planteavlere samarbejde</a:t>
            </a:r>
            <a:r>
              <a:rPr b="1" lang="en-US" sz="1400">
                <a:solidFill>
                  <a:schemeClr val="accent3"/>
                </a:solidFill>
                <a:latin typeface="Helvetica Neue"/>
                <a:ea typeface="Helvetica Neue"/>
                <a:cs typeface="Helvetica Neue"/>
                <a:sym typeface="Helvetica Neue"/>
              </a:rPr>
              <a:t> </a:t>
            </a:r>
            <a:br>
              <a:rPr lang="en-US" sz="1400">
                <a:solidFill>
                  <a:schemeClr val="accent3"/>
                </a:solidFill>
                <a:latin typeface="Helvetica Neue"/>
                <a:ea typeface="Helvetica Neue"/>
                <a:cs typeface="Helvetica Neue"/>
                <a:sym typeface="Helvetica Neue"/>
              </a:rPr>
            </a:br>
            <a:endParaRPr sz="1400">
              <a:solidFill>
                <a:schemeClr val="accent3"/>
              </a:solidFill>
              <a:latin typeface="Helvetica Neue"/>
              <a:ea typeface="Helvetica Neue"/>
              <a:cs typeface="Helvetica Neue"/>
              <a:sym typeface="Helvetica Neue"/>
            </a:endParaRPr>
          </a:p>
          <a:p>
            <a:pPr indent="-285750" lvl="0" marL="285750" rtl="0" algn="l">
              <a:lnSpc>
                <a:spcPct val="150000"/>
              </a:lnSpc>
              <a:spcBef>
                <a:spcPts val="1000"/>
              </a:spcBef>
              <a:spcAft>
                <a:spcPts val="0"/>
              </a:spcAft>
              <a:buClr>
                <a:schemeClr val="accent3"/>
              </a:buClr>
              <a:buSzPct val="100000"/>
              <a:buChar char="•"/>
            </a:pPr>
            <a:r>
              <a:rPr lang="en-US" sz="1400">
                <a:solidFill>
                  <a:schemeClr val="accent3"/>
                </a:solidFill>
                <a:latin typeface="Helvetica Neue"/>
                <a:ea typeface="Helvetica Neue"/>
                <a:cs typeface="Helvetica Neue"/>
                <a:sym typeface="Helvetica Neue"/>
              </a:rPr>
              <a:t>Notér hvordan de giver eksempler på, hvordan at økologiske og traditionelle landmænd kan lære af hinanden ved at kombinere bestemte metoder.</a:t>
            </a:r>
            <a:endParaRPr/>
          </a:p>
          <a:p>
            <a:pPr indent="0" lvl="0" marL="0" rtl="0" algn="l">
              <a:lnSpc>
                <a:spcPct val="150000"/>
              </a:lnSpc>
              <a:spcBef>
                <a:spcPts val="1000"/>
              </a:spcBef>
              <a:spcAft>
                <a:spcPts val="0"/>
              </a:spcAft>
              <a:buClr>
                <a:schemeClr val="accent3"/>
              </a:buClr>
              <a:buSzPct val="100000"/>
              <a:buNone/>
            </a:pPr>
            <a:r>
              <a:rPr b="1" lang="en-US" sz="1400">
                <a:solidFill>
                  <a:schemeClr val="accent3"/>
                </a:solidFill>
                <a:latin typeface="Helvetica Neue"/>
                <a:ea typeface="Helvetica Neue"/>
                <a:cs typeface="Helvetica Neue"/>
                <a:sym typeface="Helvetica Neue"/>
              </a:rPr>
              <a:t>Tankegangen føder ind i større overvejelser omkring udbytte versus miljøhensyn.</a:t>
            </a:r>
            <a:br>
              <a:rPr lang="en-US" sz="1400">
                <a:solidFill>
                  <a:schemeClr val="accent3"/>
                </a:solidFill>
                <a:latin typeface="Helvetica Neue"/>
                <a:ea typeface="Helvetica Neue"/>
                <a:cs typeface="Helvetica Neue"/>
                <a:sym typeface="Helvetica Neue"/>
              </a:rPr>
            </a:br>
            <a:endParaRPr sz="14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77" name="Google Shape;277;p19"/>
          <p:cNvPicPr preferRelativeResize="0"/>
          <p:nvPr/>
        </p:nvPicPr>
        <p:blipFill rotWithShape="1">
          <a:blip r:embed="rId5">
            <a:alphaModFix/>
          </a:blip>
          <a:srcRect b="0" l="0" r="0" t="0"/>
          <a:stretch/>
        </p:blipFill>
        <p:spPr>
          <a:xfrm>
            <a:off x="10302789" y="6100572"/>
            <a:ext cx="1884406" cy="754916"/>
          </a:xfrm>
          <a:prstGeom prst="rect">
            <a:avLst/>
          </a:prstGeom>
          <a:noFill/>
          <a:ln>
            <a:noFill/>
          </a:ln>
        </p:spPr>
      </p:pic>
      <p:sp>
        <p:nvSpPr>
          <p:cNvPr id="278" name="Google Shape;278;p19"/>
          <p:cNvSpPr txBox="1"/>
          <p:nvPr/>
        </p:nvSpPr>
        <p:spPr>
          <a:xfrm>
            <a:off x="755975" y="598825"/>
            <a:ext cx="3822300" cy="90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500">
                <a:solidFill>
                  <a:schemeClr val="accent3"/>
                </a:solidFill>
                <a:latin typeface="Helvetica Neue"/>
                <a:ea typeface="Helvetica Neue"/>
                <a:cs typeface="Helvetica Neue"/>
                <a:sym typeface="Helvetica Neue"/>
              </a:rPr>
              <a:t>MADS OG FILIPS ARGUMENTER</a:t>
            </a:r>
            <a:endParaRPr b="1" sz="2500">
              <a:solidFill>
                <a:schemeClr val="accent3"/>
              </a:solidFill>
              <a:latin typeface="Helvetica Neue"/>
              <a:ea typeface="Helvetica Neue"/>
              <a:cs typeface="Helvetica Neue"/>
              <a:sym typeface="Helvetica Neu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2" name="Shape 282"/>
        <p:cNvGrpSpPr/>
        <p:nvPr/>
      </p:nvGrpSpPr>
      <p:grpSpPr>
        <a:xfrm>
          <a:off x="0" y="0"/>
          <a:ext cx="0" cy="0"/>
          <a:chOff x="0" y="0"/>
          <a:chExt cx="0" cy="0"/>
        </a:xfrm>
      </p:grpSpPr>
      <p:sp>
        <p:nvSpPr>
          <p:cNvPr id="283" name="Google Shape;283;p20"/>
          <p:cNvSpPr/>
          <p:nvPr/>
        </p:nvSpPr>
        <p:spPr>
          <a:xfrm>
            <a:off x="3049"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The 5 Steps of the Research Process | Helpfull" id="284" name="Google Shape;284;p20"/>
          <p:cNvPicPr preferRelativeResize="0"/>
          <p:nvPr>
            <p:ph idx="2" type="pic"/>
          </p:nvPr>
        </p:nvPicPr>
        <p:blipFill rotWithShape="1">
          <a:blip r:embed="rId3">
            <a:alphaModFix/>
          </a:blip>
          <a:srcRect b="2" l="0" r="7648" t="0"/>
          <a:stretch/>
        </p:blipFill>
        <p:spPr>
          <a:xfrm>
            <a:off x="2522356" y="10"/>
            <a:ext cx="9669642" cy="6857990"/>
          </a:xfrm>
          <a:prstGeom prst="rect">
            <a:avLst/>
          </a:prstGeom>
          <a:noFill/>
          <a:ln>
            <a:noFill/>
          </a:ln>
        </p:spPr>
      </p:pic>
      <p:sp>
        <p:nvSpPr>
          <p:cNvPr id="285" name="Google Shape;285;p20"/>
          <p:cNvSpPr/>
          <p:nvPr/>
        </p:nvSpPr>
        <p:spPr>
          <a:xfrm>
            <a:off x="-1" y="0"/>
            <a:ext cx="7390263" cy="6858000"/>
          </a:xfrm>
          <a:prstGeom prst="rect">
            <a:avLst/>
          </a:prstGeom>
          <a:gradFill>
            <a:gsLst>
              <a:gs pos="0">
                <a:srgbClr val="FFFFFF">
                  <a:alpha val="0"/>
                </a:srgbClr>
              </a:gs>
              <a:gs pos="19000">
                <a:srgbClr val="FFFFFF">
                  <a:alpha val="37647"/>
                </a:srgbClr>
              </a:gs>
              <a:gs pos="35000">
                <a:srgbClr val="FFFFFF">
                  <a:alpha val="76862"/>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6" name="Google Shape;286;p20"/>
          <p:cNvSpPr txBox="1"/>
          <p:nvPr>
            <p:ph type="title"/>
          </p:nvPr>
        </p:nvSpPr>
        <p:spPr>
          <a:xfrm>
            <a:off x="838200" y="365125"/>
            <a:ext cx="3822189" cy="13593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3"/>
              </a:buClr>
              <a:buSzPts val="2500"/>
              <a:buFont typeface="Helvetica Neue"/>
              <a:buNone/>
            </a:pPr>
            <a:r>
              <a:rPr b="1" lang="en-US" sz="2500">
                <a:solidFill>
                  <a:schemeClr val="accent3"/>
                </a:solidFill>
                <a:latin typeface="Helvetica Neue"/>
                <a:ea typeface="Helvetica Neue"/>
                <a:cs typeface="Helvetica Neue"/>
                <a:sym typeface="Helvetica Neue"/>
              </a:rPr>
              <a:t>INPUTS FRA JER</a:t>
            </a:r>
            <a:endParaRPr/>
          </a:p>
        </p:txBody>
      </p:sp>
      <p:sp>
        <p:nvSpPr>
          <p:cNvPr id="287" name="Google Shape;287;p20"/>
          <p:cNvSpPr txBox="1"/>
          <p:nvPr>
            <p:ph idx="1" type="body"/>
          </p:nvPr>
        </p:nvSpPr>
        <p:spPr>
          <a:xfrm>
            <a:off x="838200" y="1497068"/>
            <a:ext cx="3822189" cy="459927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3"/>
              </a:buClr>
              <a:buSzPts val="1600"/>
              <a:buNone/>
            </a:pPr>
            <a:r>
              <a:rPr b="1" lang="en-US">
                <a:solidFill>
                  <a:schemeClr val="accent3"/>
                </a:solidFill>
                <a:latin typeface="Helvetica Neue"/>
                <a:ea typeface="Helvetica Neue"/>
                <a:cs typeface="Helvetica Neue"/>
                <a:sym typeface="Helvetica Neue"/>
              </a:rPr>
              <a:t>Nu er det jeres tur til at komme med en faglig mening! </a:t>
            </a:r>
            <a:endParaRPr b="1">
              <a:solidFill>
                <a:schemeClr val="accent3"/>
              </a:solidFill>
              <a:latin typeface="Helvetica Neue"/>
              <a:ea typeface="Helvetica Neue"/>
              <a:cs typeface="Helvetica Neue"/>
              <a:sym typeface="Helvetica Neue"/>
            </a:endParaRPr>
          </a:p>
          <a:p>
            <a:pPr indent="-285750" lvl="0" marL="285750" rtl="0" algn="l">
              <a:lnSpc>
                <a:spcPct val="150000"/>
              </a:lnSpc>
              <a:spcBef>
                <a:spcPts val="1000"/>
              </a:spcBef>
              <a:spcAft>
                <a:spcPts val="0"/>
              </a:spcAft>
              <a:buClr>
                <a:schemeClr val="accent3"/>
              </a:buClr>
              <a:buSzPts val="1400"/>
              <a:buChar char="•"/>
            </a:pPr>
            <a:r>
              <a:rPr lang="en-US" sz="1400">
                <a:solidFill>
                  <a:schemeClr val="accent3"/>
                </a:solidFill>
                <a:latin typeface="Helvetica Neue"/>
                <a:ea typeface="Helvetica Neue"/>
                <a:cs typeface="Helvetica Neue"/>
                <a:sym typeface="Helvetica Neue"/>
              </a:rPr>
              <a:t>Hvordan kan forskellige typer af landbrug samarbejde om at finde mere klimavenlige og bæredygtige tiltag? </a:t>
            </a:r>
            <a:endParaRPr/>
          </a:p>
          <a:p>
            <a:pPr indent="-285750" lvl="0" marL="285750" rtl="0" algn="l">
              <a:lnSpc>
                <a:spcPct val="150000"/>
              </a:lnSpc>
              <a:spcBef>
                <a:spcPts val="1000"/>
              </a:spcBef>
              <a:spcAft>
                <a:spcPts val="0"/>
              </a:spcAft>
              <a:buClr>
                <a:schemeClr val="accent3"/>
              </a:buClr>
              <a:buSzPts val="1400"/>
              <a:buChar char="•"/>
            </a:pPr>
            <a:r>
              <a:rPr lang="en-US" sz="1400">
                <a:solidFill>
                  <a:schemeClr val="accent3"/>
                </a:solidFill>
                <a:latin typeface="Helvetica Neue"/>
                <a:ea typeface="Helvetica Neue"/>
                <a:cs typeface="Helvetica Neue"/>
                <a:sym typeface="Helvetica Neue"/>
              </a:rPr>
              <a:t>Opgaven er åben - men I skal forestille jer, at I skal finde et budskab ligesom de to elever.</a:t>
            </a:r>
            <a:endParaRPr/>
          </a:p>
          <a:p>
            <a:pPr indent="0" lvl="0" marL="0" rtl="0" algn="l">
              <a:lnSpc>
                <a:spcPct val="150000"/>
              </a:lnSpc>
              <a:spcBef>
                <a:spcPts val="1000"/>
              </a:spcBef>
              <a:spcAft>
                <a:spcPts val="0"/>
              </a:spcAft>
              <a:buNone/>
            </a:pPr>
            <a:r>
              <a:rPr b="1" lang="en-US" sz="1400">
                <a:solidFill>
                  <a:schemeClr val="accent3"/>
                </a:solidFill>
                <a:latin typeface="Helvetica Neue"/>
                <a:ea typeface="Helvetica Neue"/>
                <a:cs typeface="Helvetica Neue"/>
                <a:sym typeface="Helvetica Neue"/>
              </a:rPr>
              <a:t>Formulér det i en sætning, som opsummerer jeres argument og præsentér for klassen.</a:t>
            </a:r>
            <a:br>
              <a:rPr lang="en-US" sz="1400">
                <a:latin typeface="Helvetica Neue"/>
                <a:ea typeface="Helvetica Neue"/>
                <a:cs typeface="Helvetica Neue"/>
                <a:sym typeface="Helvetica Neue"/>
              </a:rPr>
            </a:br>
            <a:endParaRPr sz="1400">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88" name="Google Shape;288;p20"/>
          <p:cNvPicPr preferRelativeResize="0"/>
          <p:nvPr/>
        </p:nvPicPr>
        <p:blipFill rotWithShape="1">
          <a:blip r:embed="rId4">
            <a:alphaModFix/>
          </a:blip>
          <a:srcRect b="0" l="0" r="0" t="0"/>
          <a:stretch/>
        </p:blipFill>
        <p:spPr>
          <a:xfrm>
            <a:off x="10302789" y="6100572"/>
            <a:ext cx="1884406" cy="75491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sp>
        <p:nvSpPr>
          <p:cNvPr id="293" name="Google Shape;293;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4" name="Google Shape;294;p21"/>
          <p:cNvSpPr txBox="1"/>
          <p:nvPr>
            <p:ph type="title"/>
          </p:nvPr>
        </p:nvSpPr>
        <p:spPr>
          <a:xfrm>
            <a:off x="841248" y="334644"/>
            <a:ext cx="10509504" cy="107691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3"/>
              </a:buClr>
              <a:buSzPts val="2400"/>
              <a:buFont typeface="Helvetica Neue"/>
              <a:buNone/>
            </a:pPr>
            <a:r>
              <a:rPr b="1" lang="en-US" sz="2400">
                <a:solidFill>
                  <a:schemeClr val="accent3"/>
                </a:solidFill>
                <a:latin typeface="Helvetica Neue"/>
                <a:ea typeface="Helvetica Neue"/>
                <a:cs typeface="Helvetica Neue"/>
                <a:sym typeface="Helvetica Neue"/>
              </a:rPr>
              <a:t>Credits</a:t>
            </a:r>
            <a:endParaRPr sz="2400">
              <a:solidFill>
                <a:schemeClr val="accent3"/>
              </a:solidFill>
              <a:latin typeface="Helvetica Neue"/>
              <a:ea typeface="Helvetica Neue"/>
              <a:cs typeface="Helvetica Neue"/>
              <a:sym typeface="Helvetica Neue"/>
            </a:endParaRPr>
          </a:p>
          <a:p>
            <a:pPr indent="0" lvl="0" marL="0" rtl="0" algn="l">
              <a:lnSpc>
                <a:spcPct val="90000"/>
              </a:lnSpc>
              <a:spcBef>
                <a:spcPts val="0"/>
              </a:spcBef>
              <a:spcAft>
                <a:spcPts val="0"/>
              </a:spcAft>
              <a:buClr>
                <a:schemeClr val="dk1"/>
              </a:buClr>
              <a:buSzPts val="2400"/>
              <a:buFont typeface="Play"/>
              <a:buNone/>
            </a:pPr>
            <a:r>
              <a:t/>
            </a:r>
            <a:endParaRPr sz="2400">
              <a:solidFill>
                <a:schemeClr val="accent3"/>
              </a:solidFill>
              <a:latin typeface="Helvetica Neue"/>
              <a:ea typeface="Helvetica Neue"/>
              <a:cs typeface="Helvetica Neue"/>
              <a:sym typeface="Helvetica Neue"/>
            </a:endParaRPr>
          </a:p>
        </p:txBody>
      </p:sp>
      <p:sp>
        <p:nvSpPr>
          <p:cNvPr id="295" name="Google Shape;295;p21"/>
          <p:cNvSpPr/>
          <p:nvPr/>
        </p:nvSpPr>
        <p:spPr>
          <a:xfrm>
            <a:off x="842772" y="0"/>
            <a:ext cx="10506456" cy="191386"/>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96" name="Google Shape;296;p21"/>
          <p:cNvSpPr/>
          <p:nvPr/>
        </p:nvSpPr>
        <p:spPr>
          <a:xfrm>
            <a:off x="5183188" y="987425"/>
            <a:ext cx="6172200" cy="487362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1"/>
          <p:cNvSpPr/>
          <p:nvPr/>
        </p:nvSpPr>
        <p:spPr>
          <a:xfrm>
            <a:off x="3901900" y="2177509"/>
            <a:ext cx="4520714" cy="3670733"/>
          </a:xfrm>
          <a:prstGeom prst="rect">
            <a:avLst/>
          </a:prstGeom>
          <a:noFill/>
          <a:ln>
            <a:noFill/>
          </a:ln>
        </p:spPr>
        <p:txBody>
          <a:bodyPr anchorCtr="0" anchor="t" bIns="45700" lIns="91425" spcFirstLastPara="1" rIns="91425" wrap="square" tIns="45700">
            <a:normAutofit/>
          </a:bodyPr>
          <a:lstStyle/>
          <a:p>
            <a:pPr indent="0" lvl="0" marL="0" marR="0" rtl="0" algn="ctr">
              <a:lnSpc>
                <a:spcPct val="150000"/>
              </a:lnSpc>
              <a:spcBef>
                <a:spcPts val="0"/>
              </a:spcBef>
              <a:spcAft>
                <a:spcPts val="0"/>
              </a:spcAft>
              <a:buNone/>
            </a:pPr>
            <a:r>
              <a:rPr b="0" i="0" lang="en-US" sz="1400" u="none" cap="none" strike="noStrike">
                <a:solidFill>
                  <a:schemeClr val="accent3"/>
                </a:solidFill>
                <a:latin typeface="Helvetica Neue"/>
                <a:ea typeface="Helvetica Neue"/>
                <a:cs typeface="Helvetica Neue"/>
                <a:sym typeface="Helvetica Neue"/>
              </a:rPr>
              <a:t>Projektet har modtaget økonomisk støtte fra </a:t>
            </a:r>
            <a:endParaRPr b="0" i="0" sz="1400" u="none" cap="none" strike="noStrike">
              <a:solidFill>
                <a:schemeClr val="accent3"/>
              </a:solidFill>
              <a:latin typeface="Helvetica Neue"/>
              <a:ea typeface="Helvetica Neue"/>
              <a:cs typeface="Helvetica Neue"/>
              <a:sym typeface="Helvetica Neue"/>
            </a:endParaRPr>
          </a:p>
          <a:p>
            <a:pPr indent="0" lvl="0" marL="0" marR="0" rtl="0" algn="ctr">
              <a:lnSpc>
                <a:spcPct val="150000"/>
              </a:lnSpc>
              <a:spcBef>
                <a:spcPts val="600"/>
              </a:spcBef>
              <a:spcAft>
                <a:spcPts val="0"/>
              </a:spcAft>
              <a:buNone/>
            </a:pPr>
            <a:r>
              <a:rPr b="0" i="0" lang="en-US" sz="1400" u="none" cap="none" strike="noStrike">
                <a:solidFill>
                  <a:schemeClr val="accent3"/>
                </a:solidFill>
                <a:latin typeface="Helvetica Neue"/>
                <a:ea typeface="Helvetica Neue"/>
                <a:cs typeface="Helvetica Neue"/>
                <a:sym typeface="Helvetica Neue"/>
              </a:rPr>
              <a:t>Udenrigsministeriets engagementspulje, </a:t>
            </a:r>
            <a:endParaRPr b="0" i="0" sz="1400" u="none" cap="none" strike="noStrike">
              <a:solidFill>
                <a:schemeClr val="accent3"/>
              </a:solidFill>
              <a:latin typeface="Helvetica Neue"/>
              <a:ea typeface="Helvetica Neue"/>
              <a:cs typeface="Helvetica Neue"/>
              <a:sym typeface="Helvetica Neue"/>
            </a:endParaRPr>
          </a:p>
          <a:p>
            <a:pPr indent="0" lvl="0" marL="0" marR="0" rtl="0" algn="ctr">
              <a:lnSpc>
                <a:spcPct val="150000"/>
              </a:lnSpc>
              <a:spcBef>
                <a:spcPts val="600"/>
              </a:spcBef>
              <a:spcAft>
                <a:spcPts val="0"/>
              </a:spcAft>
              <a:buNone/>
            </a:pPr>
            <a:r>
              <a:rPr b="0" i="0" lang="en-US" sz="1400" u="none" cap="none" strike="noStrike">
                <a:solidFill>
                  <a:schemeClr val="accent3"/>
                </a:solidFill>
                <a:latin typeface="Helvetica Neue"/>
                <a:ea typeface="Helvetica Neue"/>
                <a:cs typeface="Helvetica Neue"/>
                <a:sym typeface="Helvetica Neue"/>
              </a:rPr>
              <a:t>faciliteret af CISU – Civilsamfund i Udvikling.</a:t>
            </a:r>
            <a:endParaRPr/>
          </a:p>
          <a:p>
            <a:pPr indent="0" lvl="0" marL="0" marR="0" rtl="0" algn="ctr">
              <a:lnSpc>
                <a:spcPct val="150000"/>
              </a:lnSpc>
              <a:spcBef>
                <a:spcPts val="600"/>
              </a:spcBef>
              <a:spcAft>
                <a:spcPts val="0"/>
              </a:spcAft>
              <a:buNone/>
            </a:pPr>
            <a:r>
              <a:t/>
            </a:r>
            <a:endParaRPr b="0" i="0" sz="1400" u="none" cap="none" strike="noStrike">
              <a:solidFill>
                <a:schemeClr val="accent3"/>
              </a:solidFill>
              <a:latin typeface="Helvetica Neue"/>
              <a:ea typeface="Helvetica Neue"/>
              <a:cs typeface="Helvetica Neue"/>
              <a:sym typeface="Helvetica Neue"/>
            </a:endParaRPr>
          </a:p>
          <a:p>
            <a:pPr indent="0" lvl="0" marL="0" marR="0" rtl="0" algn="ctr">
              <a:lnSpc>
                <a:spcPct val="150000"/>
              </a:lnSpc>
              <a:spcBef>
                <a:spcPts val="600"/>
              </a:spcBef>
              <a:spcAft>
                <a:spcPts val="0"/>
              </a:spcAft>
              <a:buNone/>
            </a:pPr>
            <a:r>
              <a:t/>
            </a:r>
            <a:endParaRPr b="0" i="0" sz="1400" u="none" cap="none" strike="noStrike">
              <a:solidFill>
                <a:schemeClr val="accent3"/>
              </a:solidFill>
              <a:latin typeface="Helvetica Neue"/>
              <a:ea typeface="Helvetica Neue"/>
              <a:cs typeface="Helvetica Neue"/>
              <a:sym typeface="Helvetica Neue"/>
            </a:endParaRPr>
          </a:p>
        </p:txBody>
      </p:sp>
      <p:pic>
        <p:nvPicPr>
          <p:cNvPr descr="Et billede, der indeholder Grafik, Font/skrifttype, tekst, grafisk design&#10;&#10;Beskrivelsen er genereret automatisk" id="298" name="Google Shape;298;p21"/>
          <p:cNvPicPr preferRelativeResize="0"/>
          <p:nvPr/>
        </p:nvPicPr>
        <p:blipFill rotWithShape="1">
          <a:blip r:embed="rId3">
            <a:alphaModFix/>
          </a:blip>
          <a:srcRect b="0" l="0" r="0" t="0"/>
          <a:stretch/>
        </p:blipFill>
        <p:spPr>
          <a:xfrm>
            <a:off x="841749" y="5940966"/>
            <a:ext cx="1619682" cy="667517"/>
          </a:xfrm>
          <a:prstGeom prst="rect">
            <a:avLst/>
          </a:prstGeom>
          <a:noFill/>
          <a:ln>
            <a:noFill/>
          </a:ln>
        </p:spPr>
      </p:pic>
      <p:pic>
        <p:nvPicPr>
          <p:cNvPr descr="Ekstra møde 15. juni 2022: Bliv uddannelsespartner og kom helt tæt på  fremtidens medarbejdere - Vi Samler" id="299" name="Google Shape;299;p21"/>
          <p:cNvPicPr preferRelativeResize="0"/>
          <p:nvPr/>
        </p:nvPicPr>
        <p:blipFill rotWithShape="1">
          <a:blip r:embed="rId4">
            <a:alphaModFix/>
          </a:blip>
          <a:srcRect b="0" l="0" r="0" t="0"/>
          <a:stretch/>
        </p:blipFill>
        <p:spPr>
          <a:xfrm>
            <a:off x="8945621" y="6222102"/>
            <a:ext cx="1933306" cy="326843"/>
          </a:xfrm>
          <a:prstGeom prst="rect">
            <a:avLst/>
          </a:prstGeom>
          <a:noFill/>
          <a:ln>
            <a:noFill/>
          </a:ln>
        </p:spPr>
      </p:pic>
      <p:pic>
        <p:nvPicPr>
          <p:cNvPr descr="Et billede, der indeholder tekst, Font/skrifttype, skærmbillede, grafisk design&#10;&#10;Beskrivelsen er genereret automatisk" id="300" name="Google Shape;300;p21"/>
          <p:cNvPicPr preferRelativeResize="0"/>
          <p:nvPr/>
        </p:nvPicPr>
        <p:blipFill rotWithShape="1">
          <a:blip r:embed="rId5">
            <a:alphaModFix/>
          </a:blip>
          <a:srcRect b="0" l="0" r="0" t="0"/>
          <a:stretch/>
        </p:blipFill>
        <p:spPr>
          <a:xfrm>
            <a:off x="1259922" y="4076832"/>
            <a:ext cx="3794834" cy="882032"/>
          </a:xfrm>
          <a:prstGeom prst="rect">
            <a:avLst/>
          </a:prstGeom>
          <a:noFill/>
          <a:ln>
            <a:noFill/>
          </a:ln>
        </p:spPr>
      </p:pic>
      <p:pic>
        <p:nvPicPr>
          <p:cNvPr descr="Et billede, der indeholder Font/skrifttype, Grafik, grafisk design, tekst&#10;&#10;Beskrivelsen er genereret automatisk" id="301" name="Google Shape;301;p21"/>
          <p:cNvPicPr preferRelativeResize="0"/>
          <p:nvPr/>
        </p:nvPicPr>
        <p:blipFill rotWithShape="1">
          <a:blip r:embed="rId6">
            <a:alphaModFix/>
          </a:blip>
          <a:srcRect b="0" l="0" r="0" t="0"/>
          <a:stretch/>
        </p:blipFill>
        <p:spPr>
          <a:xfrm>
            <a:off x="6806300" y="4214268"/>
            <a:ext cx="3075420" cy="601630"/>
          </a:xfrm>
          <a:prstGeom prst="rect">
            <a:avLst/>
          </a:prstGeom>
          <a:noFill/>
          <a:ln>
            <a:noFill/>
          </a:ln>
        </p:spPr>
      </p:pic>
      <p:pic>
        <p:nvPicPr>
          <p:cNvPr descr="Et billede, der indeholder Grafik, grafisk design, Font/skrifttype, symbol&#10;&#10;Beskrivelsen er genereret automatisk" id="302" name="Google Shape;302;p21"/>
          <p:cNvPicPr preferRelativeResize="0"/>
          <p:nvPr/>
        </p:nvPicPr>
        <p:blipFill rotWithShape="1">
          <a:blip r:embed="rId7">
            <a:alphaModFix/>
          </a:blip>
          <a:srcRect b="0" l="0" r="0" t="0"/>
          <a:stretch/>
        </p:blipFill>
        <p:spPr>
          <a:xfrm>
            <a:off x="5756054" y="5940386"/>
            <a:ext cx="694073" cy="60775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Kontortema">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2024-04-19T12:19:00Z</dcterms:created>
</cp:coreProperties>
</file>