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y="6858000" cx="9144000"/>
  <p:notesSz cx="6858000" cy="9144000"/>
  <p:embeddedFontLst>
    <p:embeddedFont>
      <p:font typeface="Open Sans"/>
      <p:regular r:id="rId18"/>
      <p:bold r:id="rId19"/>
      <p:italic r:id="rId20"/>
      <p:boldItalic r:id="rId2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r:id="rId22" roundtripDataSignature="AMtx7mg8qrxaRFC7JwfjPngsDw/tVSjDn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OpenSans-italic.fntdata"/><Relationship Id="rId11" Type="http://schemas.openxmlformats.org/officeDocument/2006/relationships/slide" Target="slides/slide6.xml"/><Relationship Id="rId22" Type="http://customschemas.google.com/relationships/presentationmetadata" Target="metadata"/><Relationship Id="rId10" Type="http://schemas.openxmlformats.org/officeDocument/2006/relationships/slide" Target="slides/slide5.xml"/><Relationship Id="rId21" Type="http://schemas.openxmlformats.org/officeDocument/2006/relationships/font" Target="fonts/OpenSans-boldItalic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font" Target="fonts/OpenSans-bold.fntdata"/><Relationship Id="rId6" Type="http://schemas.openxmlformats.org/officeDocument/2006/relationships/slide" Target="slides/slide1.xml"/><Relationship Id="rId18" Type="http://schemas.openxmlformats.org/officeDocument/2006/relationships/font" Target="fonts/OpenSans-regular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Google Shape;91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Google Shape;143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3" name="Google Shape;153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3" name="Google Shape;163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3" name="Google Shape;183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3" name="Google Shape;193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4" name="Google Shape;14;p1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1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1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a-D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5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5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0" name="Google Shape;20;p1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1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1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a-D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6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6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1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1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a-D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7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2" name="Google Shape;32;p17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3" name="Google Shape;33;p1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a-D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8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18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0" name="Google Shape;40;p18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18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2" name="Google Shape;42;p1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a-D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a-D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2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a-D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1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1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21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2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2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a-D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2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2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2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2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a-D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3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2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a-D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4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4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2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a-D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3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a-D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4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hyperlink" Target="https://nytaenk.dk/video/fordelene-ved-at-implementere-solceller-pa-taget-et-indblik-fra-bjergby-i-bangladesh/" TargetMode="External"/><Relationship Id="rId4" Type="http://schemas.openxmlformats.org/officeDocument/2006/relationships/hyperlink" Target="https://nytaenk.dk/video/fordelene-ved-at-implementere-solceller-pa-taget-et-indblik-fra-bjergby-i-bangladesh/" TargetMode="External"/><Relationship Id="rId5" Type="http://schemas.openxmlformats.org/officeDocument/2006/relationships/hyperlink" Target="https://nytaenk.dk/video/fordelene-ved-at-implementere-solceller-pa-taget-et-indblik-fra-bjergby-i-bangladesh/" TargetMode="External"/><Relationship Id="rId6" Type="http://schemas.openxmlformats.org/officeDocument/2006/relationships/image" Target="../media/image8.png"/><Relationship Id="rId7" Type="http://schemas.openxmlformats.org/officeDocument/2006/relationships/image" Target="../media/image1.png"/><Relationship Id="rId8" Type="http://schemas.openxmlformats.org/officeDocument/2006/relationships/image" Target="../media/image1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hyperlink" Target="https://nytaenk.dk/explainer-hvordan-fungerer-solenergi/" TargetMode="External"/><Relationship Id="rId4" Type="http://schemas.openxmlformats.org/officeDocument/2006/relationships/image" Target="../media/image1.png"/><Relationship Id="rId5" Type="http://schemas.openxmlformats.org/officeDocument/2006/relationships/image" Target="../media/image3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png"/><Relationship Id="rId4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Relationship Id="rId4" Type="http://schemas.openxmlformats.org/officeDocument/2006/relationships/image" Target="../media/image9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hyperlink" Target="https://www.teknologisk.dk/ydelser/solenergi-beregningsvaerktoejer/39721" TargetMode="External"/><Relationship Id="rId4" Type="http://schemas.openxmlformats.org/officeDocument/2006/relationships/image" Target="../media/image1.png"/><Relationship Id="rId5" Type="http://schemas.openxmlformats.org/officeDocument/2006/relationships/image" Target="../media/image10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png"/><Relationship Id="rId4" Type="http://schemas.openxmlformats.org/officeDocument/2006/relationships/image" Target="../media/image1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png"/><Relationship Id="rId4" Type="http://schemas.openxmlformats.org/officeDocument/2006/relationships/image" Target="../media/image14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png"/><Relationship Id="rId4" Type="http://schemas.openxmlformats.org/officeDocument/2006/relationships/image" Target="../media/image12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0" y="0"/>
            <a:ext cx="4572000" cy="6865473"/>
          </a:xfrm>
          <a:prstGeom prst="rect">
            <a:avLst/>
          </a:prstGeom>
          <a:solidFill>
            <a:srgbClr val="00662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"/>
          <p:cNvSpPr txBox="1"/>
          <p:nvPr>
            <p:ph idx="1" type="body"/>
          </p:nvPr>
        </p:nvSpPr>
        <p:spPr>
          <a:xfrm>
            <a:off x="323323" y="2968525"/>
            <a:ext cx="3925353" cy="33369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br>
              <a:rPr i="1" lang="da-DK" sz="1400"/>
            </a:br>
            <a:r>
              <a:rPr i="1" lang="da-DK" sz="1400">
                <a:solidFill>
                  <a:schemeClr val="lt1"/>
                </a:solidFill>
              </a:rPr>
              <a:t>Introduktion til forløbet, </a:t>
            </a:r>
            <a:br>
              <a:rPr i="1" lang="da-DK" sz="1400"/>
            </a:br>
            <a:r>
              <a:rPr i="1" lang="da-DK" sz="1400">
                <a:solidFill>
                  <a:schemeClr val="lt1"/>
                </a:solidFill>
              </a:rPr>
              <a:t>praktisk øvelse </a:t>
            </a:r>
            <a:br>
              <a:rPr i="1" lang="da-DK" sz="1400"/>
            </a:br>
            <a:r>
              <a:rPr i="1" lang="da-DK" sz="1400">
                <a:solidFill>
                  <a:schemeClr val="lt1"/>
                </a:solidFill>
              </a:rPr>
              <a:t>og inspiration fra Bangladesh.</a:t>
            </a:r>
            <a:endParaRPr i="1" sz="1400">
              <a:solidFill>
                <a:schemeClr val="lt1"/>
              </a:solidFill>
            </a:endParaRPr>
          </a:p>
          <a:p>
            <a:pPr indent="-254000" lvl="0" marL="342900" rtl="0" algn="ctr">
              <a:lnSpc>
                <a:spcPct val="2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 i="1" sz="1400">
              <a:solidFill>
                <a:schemeClr val="lt1"/>
              </a:solidFill>
            </a:endParaRPr>
          </a:p>
        </p:txBody>
      </p:sp>
      <p:pic>
        <p:nvPicPr>
          <p:cNvPr descr="Et billede, der indeholder Grafik, Font/skrifttype, tekst, grafisk design&#10;&#10;Beskrivelsen er genereret automatisk" id="86" name="Google Shape;86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723006" y="6305255"/>
            <a:ext cx="1254853" cy="527865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1"/>
          <p:cNvSpPr txBox="1"/>
          <p:nvPr>
            <p:ph type="title"/>
          </p:nvPr>
        </p:nvSpPr>
        <p:spPr>
          <a:xfrm>
            <a:off x="497687" y="1488549"/>
            <a:ext cx="3368625" cy="117912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Calibri"/>
              <a:buNone/>
            </a:pPr>
            <a:r>
              <a:rPr b="1" lang="da-DK" sz="2800">
                <a:solidFill>
                  <a:schemeClr val="lt1"/>
                </a:solidFill>
              </a:rPr>
              <a:t>GOD ENERGI MED SOLCELLER GF2</a:t>
            </a:r>
            <a:endParaRPr/>
          </a:p>
        </p:txBody>
      </p:sp>
      <p:pic>
        <p:nvPicPr>
          <p:cNvPr descr="Et billede, der indeholder tøj, person, bygning, menneske&#10;&#10;AI-genereret indhold kan være ukorrekt." id="88" name="Google Shape;88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984025" y="2666966"/>
            <a:ext cx="3792801" cy="19730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2"/>
          <p:cNvSpPr/>
          <p:nvPr/>
        </p:nvSpPr>
        <p:spPr>
          <a:xfrm>
            <a:off x="0" y="0"/>
            <a:ext cx="4572000" cy="6865473"/>
          </a:xfrm>
          <a:prstGeom prst="rect">
            <a:avLst/>
          </a:prstGeom>
          <a:solidFill>
            <a:srgbClr val="00662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2"/>
          <p:cNvSpPr txBox="1"/>
          <p:nvPr>
            <p:ph type="title"/>
          </p:nvPr>
        </p:nvSpPr>
        <p:spPr>
          <a:xfrm>
            <a:off x="653581" y="272978"/>
            <a:ext cx="3264837" cy="94831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None/>
            </a:pPr>
            <a:r>
              <a:rPr b="1" lang="da-DK" sz="2000">
                <a:solidFill>
                  <a:schemeClr val="lt1"/>
                </a:solidFill>
              </a:rPr>
              <a:t>FORMÅL MED FORLØBET</a:t>
            </a:r>
            <a:endParaRPr b="1" sz="2000">
              <a:solidFill>
                <a:schemeClr val="lt1"/>
              </a:solidFill>
            </a:endParaRPr>
          </a:p>
        </p:txBody>
      </p:sp>
      <p:sp>
        <p:nvSpPr>
          <p:cNvPr id="96" name="Google Shape;96;p2"/>
          <p:cNvSpPr txBox="1"/>
          <p:nvPr>
            <p:ph idx="1" type="body"/>
          </p:nvPr>
        </p:nvSpPr>
        <p:spPr>
          <a:xfrm>
            <a:off x="333644" y="2249527"/>
            <a:ext cx="3925353" cy="35863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</a:pPr>
            <a:r>
              <a:rPr b="1" lang="da-DK" sz="1400">
                <a:solidFill>
                  <a:schemeClr val="lt1"/>
                </a:solidFill>
              </a:rPr>
              <a:t>Få hands-on erfaring med solenergi:</a:t>
            </a:r>
            <a:endParaRPr sz="1400">
              <a:solidFill>
                <a:schemeClr val="lt1"/>
              </a:solidFill>
            </a:endParaRPr>
          </a:p>
          <a:p>
            <a:pPr indent="-285750" lvl="1" marL="742950" rtl="0" algn="l">
              <a:lnSpc>
                <a:spcPct val="200000"/>
              </a:lnSpc>
              <a:spcBef>
                <a:spcPts val="2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ourier New"/>
              <a:buChar char="o"/>
            </a:pPr>
            <a:r>
              <a:rPr lang="da-DK" sz="1000">
                <a:solidFill>
                  <a:schemeClr val="lt1"/>
                </a:solidFill>
              </a:rPr>
              <a:t>Test et solcelle-stativ</a:t>
            </a:r>
            <a:endParaRPr/>
          </a:p>
          <a:p>
            <a:pPr indent="-285750" lvl="1" marL="742950" rtl="0" algn="l">
              <a:lnSpc>
                <a:spcPct val="200000"/>
              </a:lnSpc>
              <a:spcBef>
                <a:spcPts val="2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ourier New"/>
              <a:buChar char="o"/>
            </a:pPr>
            <a:r>
              <a:rPr lang="da-DK" sz="1000">
                <a:solidFill>
                  <a:schemeClr val="lt1"/>
                </a:solidFill>
              </a:rPr>
              <a:t>Se hvordan vinkel, placering og lys påvirker effekten</a:t>
            </a:r>
            <a:endParaRPr sz="1000">
              <a:solidFill>
                <a:schemeClr val="lt1"/>
              </a:solidFill>
            </a:endParaRPr>
          </a:p>
          <a:p>
            <a:pPr indent="-285750" lvl="1" marL="742950" rtl="0" algn="l">
              <a:lnSpc>
                <a:spcPct val="200000"/>
              </a:lnSpc>
              <a:spcBef>
                <a:spcPts val="2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ourier New"/>
              <a:buChar char="o"/>
            </a:pPr>
            <a:r>
              <a:rPr lang="da-DK" sz="1000">
                <a:solidFill>
                  <a:schemeClr val="lt1"/>
                </a:solidFill>
              </a:rPr>
              <a:t>Forstå solcellers teknik og globale betydning</a:t>
            </a:r>
            <a:endParaRPr sz="1000">
              <a:solidFill>
                <a:schemeClr val="lt1"/>
              </a:solidFill>
            </a:endParaRPr>
          </a:p>
          <a:p>
            <a:pPr indent="-285750" lvl="1" marL="742950" rtl="0" algn="l">
              <a:lnSpc>
                <a:spcPct val="200000"/>
              </a:lnSpc>
              <a:spcBef>
                <a:spcPts val="2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ourier New"/>
              <a:buChar char="o"/>
            </a:pPr>
            <a:r>
              <a:rPr lang="da-DK" sz="1000">
                <a:solidFill>
                  <a:schemeClr val="lt1"/>
                </a:solidFill>
              </a:rPr>
              <a:t>Hent inspiration fra Bangladesh</a:t>
            </a:r>
            <a:endParaRPr/>
          </a:p>
          <a:p>
            <a:pPr indent="-254000" lvl="0" marL="342900" rtl="0" algn="l">
              <a:lnSpc>
                <a:spcPct val="2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 sz="1400">
              <a:solidFill>
                <a:schemeClr val="lt1"/>
              </a:solidFill>
            </a:endParaRPr>
          </a:p>
        </p:txBody>
      </p:sp>
      <p:pic>
        <p:nvPicPr>
          <p:cNvPr descr="Renewable energy - solar panels on factory rooftop" id="97" name="Google Shape;97;p2"/>
          <p:cNvPicPr preferRelativeResize="0"/>
          <p:nvPr/>
        </p:nvPicPr>
        <p:blipFill rotWithShape="1">
          <a:blip r:embed="rId3">
            <a:alphaModFix/>
          </a:blip>
          <a:srcRect b="1" l="20787" r="20787" t="0"/>
          <a:stretch/>
        </p:blipFill>
        <p:spPr>
          <a:xfrm>
            <a:off x="5230838" y="1838390"/>
            <a:ext cx="3370741" cy="318550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t billede, der indeholder Grafik, Font/skrifttype, tekst, grafisk design&#10;&#10;Beskrivelsen er genereret automatisk" id="98" name="Google Shape;98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723006" y="6305255"/>
            <a:ext cx="1254853" cy="527865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2"/>
          <p:cNvSpPr txBox="1"/>
          <p:nvPr/>
        </p:nvSpPr>
        <p:spPr>
          <a:xfrm>
            <a:off x="5243868" y="5378034"/>
            <a:ext cx="3352111" cy="45871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1" marL="457200" marR="0" rtl="0" algn="r">
              <a:lnSpc>
                <a:spcPct val="187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da-DK" sz="800" u="none" cap="none" strike="noStrike">
                <a:solidFill>
                  <a:srgbClr val="00662E"/>
                </a:solidFill>
                <a:latin typeface="Open Sans"/>
                <a:ea typeface="Open Sans"/>
                <a:cs typeface="Open Sans"/>
                <a:sym typeface="Open Sans"/>
              </a:rPr>
              <a:t>Foto: Benoit BOURGEOIS (EP-095198A, </a:t>
            </a:r>
            <a:r>
              <a:rPr b="0" i="1" lang="da-DK" sz="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​</a:t>
            </a:r>
            <a:endParaRPr b="0" i="1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457200" marR="0" rtl="0" algn="r">
              <a:lnSpc>
                <a:spcPct val="187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da-DK" sz="800" u="none" cap="none" strike="noStrike">
                <a:solidFill>
                  <a:srgbClr val="00662E"/>
                </a:solidFill>
                <a:latin typeface="Open Sans"/>
                <a:ea typeface="Open Sans"/>
                <a:cs typeface="Open Sans"/>
                <a:sym typeface="Open Sans"/>
              </a:rPr>
              <a:t>Copyright: European Union 2019 – Source : EP).</a:t>
            </a:r>
            <a:r>
              <a:rPr b="0" i="1" lang="da-DK" sz="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​</a:t>
            </a:r>
            <a:endParaRPr b="0" i="1" sz="800" u="none" cap="none" strike="noStrike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3"/>
          <p:cNvSpPr/>
          <p:nvPr/>
        </p:nvSpPr>
        <p:spPr>
          <a:xfrm>
            <a:off x="0" y="0"/>
            <a:ext cx="4572000" cy="6865473"/>
          </a:xfrm>
          <a:prstGeom prst="rect">
            <a:avLst/>
          </a:prstGeom>
          <a:solidFill>
            <a:srgbClr val="00662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3"/>
          <p:cNvSpPr txBox="1"/>
          <p:nvPr>
            <p:ph type="title"/>
          </p:nvPr>
        </p:nvSpPr>
        <p:spPr>
          <a:xfrm>
            <a:off x="267819" y="4646"/>
            <a:ext cx="4041124" cy="121149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None/>
            </a:pPr>
            <a:r>
              <a:rPr b="1" lang="da-DK" sz="2000">
                <a:solidFill>
                  <a:schemeClr val="lt1"/>
                </a:solidFill>
              </a:rPr>
              <a:t>BAGGRUND: SOLENERGI GLOBALT</a:t>
            </a:r>
            <a:endParaRPr b="1">
              <a:solidFill>
                <a:schemeClr val="lt1"/>
              </a:solidFill>
            </a:endParaRPr>
          </a:p>
        </p:txBody>
      </p:sp>
      <p:sp>
        <p:nvSpPr>
          <p:cNvPr id="107" name="Google Shape;107;p3"/>
          <p:cNvSpPr txBox="1"/>
          <p:nvPr>
            <p:ph idx="1" type="body"/>
          </p:nvPr>
        </p:nvSpPr>
        <p:spPr>
          <a:xfrm>
            <a:off x="245920" y="1497849"/>
            <a:ext cx="3925351" cy="52307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</a:pPr>
            <a:r>
              <a:rPr b="1" lang="da-DK" sz="1400">
                <a:solidFill>
                  <a:schemeClr val="lt1"/>
                </a:solidFill>
              </a:rPr>
              <a:t>Solenergi i Bangladesh</a:t>
            </a:r>
            <a:endParaRPr/>
          </a:p>
          <a:p>
            <a:pPr indent="-285750" lvl="1" marL="742950" rtl="0" algn="l">
              <a:lnSpc>
                <a:spcPct val="200000"/>
              </a:lnSpc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ourier New"/>
              <a:buChar char="o"/>
            </a:pPr>
            <a:r>
              <a:rPr lang="da-DK" sz="1200">
                <a:solidFill>
                  <a:schemeClr val="lt1"/>
                </a:solidFill>
              </a:rPr>
              <a:t>Over 6 mio. små solsystemer giver strøm i Bangladesh – også  uden for det nationale elnet.</a:t>
            </a:r>
            <a:endParaRPr/>
          </a:p>
          <a:p>
            <a:pPr indent="-285750" lvl="1" marL="742950" rtl="0" algn="l">
              <a:lnSpc>
                <a:spcPct val="200000"/>
              </a:lnSpc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ourier New"/>
              <a:buChar char="o"/>
            </a:pPr>
            <a:r>
              <a:rPr lang="da-DK" sz="1200">
                <a:solidFill>
                  <a:schemeClr val="lt1"/>
                </a:solidFill>
              </a:rPr>
              <a:t>Anlæggene driver </a:t>
            </a:r>
            <a:r>
              <a:rPr lang="da-DK" sz="1200">
                <a:solidFill>
                  <a:schemeClr val="lt1"/>
                </a:solidFill>
              </a:rPr>
              <a:t>alt fra TV til mobilopladning, med lokal deling af overskud.</a:t>
            </a:r>
            <a:endParaRPr sz="1200">
              <a:solidFill>
                <a:schemeClr val="lt1"/>
              </a:solidFill>
            </a:endParaRPr>
          </a:p>
          <a:p>
            <a:pPr indent="-285750" lvl="1" marL="742950" rtl="0" algn="l">
              <a:lnSpc>
                <a:spcPct val="200000"/>
              </a:lnSpc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ourier New"/>
              <a:buChar char="o"/>
            </a:pPr>
            <a:r>
              <a:rPr lang="da-DK" sz="1200">
                <a:solidFill>
                  <a:schemeClr val="lt1"/>
                </a:solidFill>
              </a:rPr>
              <a:t>Det er en nem og prisvenlig løsning for familier i mindre bjerglandsbyer.</a:t>
            </a:r>
            <a:endParaRPr sz="1200">
              <a:solidFill>
                <a:schemeClr val="lt1"/>
              </a:solidFill>
            </a:endParaRPr>
          </a:p>
          <a:p>
            <a:pPr indent="0" lvl="0" marL="0" rtl="0" algn="ctr">
              <a:lnSpc>
                <a:spcPct val="200000"/>
              </a:lnSpc>
              <a:spcBef>
                <a:spcPts val="240"/>
              </a:spcBef>
              <a:spcAft>
                <a:spcPts val="0"/>
              </a:spcAft>
              <a:buNone/>
            </a:pPr>
            <a:r>
              <a:rPr b="1" lang="da-DK" sz="1200" u="sng">
                <a:solidFill>
                  <a:schemeClr val="hlink"/>
                </a:solidFill>
                <a:hlinkClick r:id="rId3"/>
              </a:rPr>
              <a:t>Se </a:t>
            </a:r>
            <a:r>
              <a:rPr b="1" lang="da-DK" sz="1200" u="sng">
                <a:solidFill>
                  <a:schemeClr val="hlink"/>
                </a:solidFill>
                <a:hlinkClick r:id="rId4"/>
              </a:rPr>
              <a:t>videoen</a:t>
            </a:r>
            <a:r>
              <a:rPr b="1" lang="da-DK" sz="1200" u="sng">
                <a:solidFill>
                  <a:schemeClr val="hlink"/>
                </a:solidFill>
                <a:hlinkClick r:id="rId5"/>
              </a:rPr>
              <a:t>: </a:t>
            </a:r>
            <a:endParaRPr sz="1400">
              <a:solidFill>
                <a:schemeClr val="lt1"/>
              </a:solidFill>
            </a:endParaRPr>
          </a:p>
        </p:txBody>
      </p:sp>
      <p:pic>
        <p:nvPicPr>
          <p:cNvPr descr="Et billede, der indeholder person, tøj, indendørs, dreng&#10;&#10;AI-genereret indhold kan være ukorrekt." id="108" name="Google Shape;108;p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411446" y="2369707"/>
            <a:ext cx="3164330" cy="211255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t billede, der indeholder Grafik, Font/skrifttype, tekst, grafisk design&#10;&#10;Beskrivelsen er genereret automatisk" id="109" name="Google Shape;109;p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673823" y="6203242"/>
            <a:ext cx="1254853" cy="5278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3" title="Skærmbillede 2025-08-13 kl. 12.25.47.pn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195988" y="4605575"/>
            <a:ext cx="2180018" cy="1597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4"/>
          <p:cNvSpPr/>
          <p:nvPr/>
        </p:nvSpPr>
        <p:spPr>
          <a:xfrm>
            <a:off x="0" y="0"/>
            <a:ext cx="4572000" cy="6865473"/>
          </a:xfrm>
          <a:prstGeom prst="rect">
            <a:avLst/>
          </a:prstGeom>
          <a:solidFill>
            <a:srgbClr val="00662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4"/>
          <p:cNvSpPr txBox="1"/>
          <p:nvPr>
            <p:ph type="title"/>
          </p:nvPr>
        </p:nvSpPr>
        <p:spPr>
          <a:xfrm>
            <a:off x="653581" y="4646"/>
            <a:ext cx="3683937" cy="121149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None/>
            </a:pPr>
            <a:r>
              <a:rPr b="1" lang="da-DK" sz="2000">
                <a:solidFill>
                  <a:schemeClr val="lt1"/>
                </a:solidFill>
              </a:rPr>
              <a:t>HVORDAN VIRKER SOLCELLER?</a:t>
            </a:r>
            <a:endParaRPr b="1">
              <a:solidFill>
                <a:schemeClr val="lt1"/>
              </a:solidFill>
            </a:endParaRPr>
          </a:p>
        </p:txBody>
      </p:sp>
      <p:sp>
        <p:nvSpPr>
          <p:cNvPr id="118" name="Google Shape;118;p4"/>
          <p:cNvSpPr txBox="1"/>
          <p:nvPr>
            <p:ph idx="1" type="body"/>
          </p:nvPr>
        </p:nvSpPr>
        <p:spPr>
          <a:xfrm>
            <a:off x="323722" y="1715302"/>
            <a:ext cx="4013474" cy="36417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10000"/>
          </a:bodyPr>
          <a:lstStyle/>
          <a:p>
            <a:pPr indent="-329565" lvl="0" marL="3429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Char char="•"/>
            </a:pPr>
            <a:r>
              <a:rPr lang="da-DK" sz="1400">
                <a:solidFill>
                  <a:schemeClr val="lt1"/>
                </a:solidFill>
              </a:rPr>
              <a:t>Består af halvledere (typisk silicium), der frigiver elektroner ved sollys.</a:t>
            </a:r>
            <a:endParaRPr/>
          </a:p>
          <a:p>
            <a:pPr indent="-329565" lvl="0" marL="342900" rtl="0" algn="l">
              <a:lnSpc>
                <a:spcPct val="20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ct val="100000"/>
              <a:buChar char="•"/>
            </a:pPr>
            <a:r>
              <a:rPr lang="da-DK" sz="1400">
                <a:solidFill>
                  <a:schemeClr val="lt1"/>
                </a:solidFill>
              </a:rPr>
              <a:t>Elektronerne skaber strøm, der kan bruges direkte eller lagres.</a:t>
            </a:r>
            <a:endParaRPr sz="1400">
              <a:solidFill>
                <a:schemeClr val="lt1"/>
              </a:solidFill>
            </a:endParaRPr>
          </a:p>
          <a:p>
            <a:pPr indent="-329565" lvl="0" marL="342900" rtl="0" algn="l">
              <a:lnSpc>
                <a:spcPct val="20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ct val="100000"/>
              <a:buChar char="•"/>
            </a:pPr>
            <a:r>
              <a:rPr lang="da-DK" sz="1400">
                <a:solidFill>
                  <a:schemeClr val="lt1"/>
                </a:solidFill>
              </a:rPr>
              <a:t>Solceller kobles sammen i paneler og kan monteres på tage, facader eller som fritstående anlæg.</a:t>
            </a:r>
            <a:endParaRPr/>
          </a:p>
          <a:p>
            <a:pPr indent="-329565" lvl="0" marL="342900" rtl="0" algn="l">
              <a:lnSpc>
                <a:spcPct val="20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ct val="100000"/>
              <a:buChar char="•"/>
            </a:pPr>
            <a:r>
              <a:rPr lang="da-DK" sz="1400">
                <a:solidFill>
                  <a:schemeClr val="lt1"/>
                </a:solidFill>
              </a:rPr>
              <a:t>Holdbarhed: typisk 25+ år.</a:t>
            </a:r>
            <a:endParaRPr sz="1400">
              <a:solidFill>
                <a:schemeClr val="lt1"/>
              </a:solidFill>
            </a:endParaRPr>
          </a:p>
          <a:p>
            <a:pPr indent="-247015" lvl="1" marL="742950" rtl="0" algn="l">
              <a:lnSpc>
                <a:spcPct val="20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ct val="100000"/>
              <a:buChar char="–"/>
            </a:pPr>
            <a:r>
              <a:rPr b="1" lang="da-DK" sz="1400">
                <a:solidFill>
                  <a:schemeClr val="lt1"/>
                </a:solidFill>
              </a:rPr>
              <a:t>Læs explaineren: </a:t>
            </a:r>
            <a:r>
              <a:rPr b="1" lang="da-DK" sz="1400" u="sng">
                <a:solidFill>
                  <a:schemeClr val="hlink"/>
                </a:solidFill>
                <a:hlinkClick r:id="rId3"/>
              </a:rPr>
              <a:t>Hvordan fungerer solenergi?</a:t>
            </a:r>
            <a:endParaRPr b="1" sz="1400">
              <a:solidFill>
                <a:schemeClr val="lt1"/>
              </a:solidFill>
            </a:endParaRPr>
          </a:p>
          <a:p>
            <a:pPr indent="-254000" lvl="0" marL="342900" rtl="0" algn="l">
              <a:lnSpc>
                <a:spcPct val="2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1400">
              <a:solidFill>
                <a:schemeClr val="lt1"/>
              </a:solidFill>
            </a:endParaRPr>
          </a:p>
          <a:p>
            <a:pPr indent="-254000" lvl="0" marL="342900" rtl="0" algn="l">
              <a:lnSpc>
                <a:spcPct val="2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1400">
              <a:solidFill>
                <a:schemeClr val="lt1"/>
              </a:solidFill>
            </a:endParaRPr>
          </a:p>
        </p:txBody>
      </p:sp>
      <p:pic>
        <p:nvPicPr>
          <p:cNvPr descr="Et billede, der indeholder Grafik, Font/skrifttype, tekst, grafisk design&#10;&#10;Beskrivelsen er genereret automatisk" id="119" name="Google Shape;119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73823" y="6203242"/>
            <a:ext cx="1254853" cy="52786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t billede, der indeholder sky, udendørs, Solenergi, solenergi&#10;&#10;AI-genereret indhold kan være ukorrekt." id="120" name="Google Shape;120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839045" y="2034403"/>
            <a:ext cx="3962902" cy="27891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5"/>
          <p:cNvSpPr/>
          <p:nvPr/>
        </p:nvSpPr>
        <p:spPr>
          <a:xfrm>
            <a:off x="0" y="76200"/>
            <a:ext cx="9144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5"/>
          <p:cNvSpPr/>
          <p:nvPr/>
        </p:nvSpPr>
        <p:spPr>
          <a:xfrm>
            <a:off x="0" y="0"/>
            <a:ext cx="4572000" cy="6865473"/>
          </a:xfrm>
          <a:prstGeom prst="rect">
            <a:avLst/>
          </a:prstGeom>
          <a:solidFill>
            <a:srgbClr val="00662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5"/>
          <p:cNvSpPr txBox="1"/>
          <p:nvPr>
            <p:ph type="title"/>
          </p:nvPr>
        </p:nvSpPr>
        <p:spPr>
          <a:xfrm>
            <a:off x="653581" y="9806"/>
            <a:ext cx="3264837" cy="102572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None/>
            </a:pPr>
            <a:r>
              <a:rPr b="1" lang="da-DK" sz="2000">
                <a:solidFill>
                  <a:schemeClr val="lt1"/>
                </a:solidFill>
              </a:rPr>
              <a:t>EFFEKT OG VINKEL</a:t>
            </a:r>
            <a:endParaRPr b="1">
              <a:solidFill>
                <a:schemeClr val="lt1"/>
              </a:solidFill>
            </a:endParaRPr>
          </a:p>
        </p:txBody>
      </p:sp>
      <p:sp>
        <p:nvSpPr>
          <p:cNvPr id="128" name="Google Shape;128;p5"/>
          <p:cNvSpPr txBox="1"/>
          <p:nvPr>
            <p:ph idx="1" type="body"/>
          </p:nvPr>
        </p:nvSpPr>
        <p:spPr>
          <a:xfrm>
            <a:off x="416200" y="1359326"/>
            <a:ext cx="3842700" cy="538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</a:pPr>
            <a:r>
              <a:rPr lang="da-DK" sz="1400">
                <a:solidFill>
                  <a:schemeClr val="lt1"/>
                </a:solidFill>
              </a:rPr>
              <a:t>Solceller producerer mest strøm, når strålerne rammer vinkelret.</a:t>
            </a:r>
            <a:endParaRPr sz="1400">
              <a:solidFill>
                <a:schemeClr val="lt1"/>
              </a:solidFill>
            </a:endParaRPr>
          </a:p>
          <a:p>
            <a:pPr indent="-342900" lvl="0" marL="342900" rtl="0" algn="l">
              <a:lnSpc>
                <a:spcPct val="20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</a:pPr>
            <a:r>
              <a:rPr lang="da-DK" sz="1400">
                <a:solidFill>
                  <a:schemeClr val="lt1"/>
                </a:solidFill>
              </a:rPr>
              <a:t>Effekt påvirkes af:</a:t>
            </a:r>
            <a:endParaRPr sz="1400">
              <a:solidFill>
                <a:schemeClr val="lt1"/>
              </a:solidFill>
            </a:endParaRPr>
          </a:p>
          <a:p>
            <a:pPr indent="-285750" lvl="1" marL="742950" rtl="0" algn="l">
              <a:lnSpc>
                <a:spcPct val="200000"/>
              </a:lnSpc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ourier New"/>
              <a:buChar char="o"/>
            </a:pPr>
            <a:r>
              <a:rPr lang="da-DK" sz="1200">
                <a:solidFill>
                  <a:schemeClr val="lt1"/>
                </a:solidFill>
              </a:rPr>
              <a:t>Vinkel (vandret / 45° / 90°)</a:t>
            </a:r>
            <a:endParaRPr sz="1200">
              <a:solidFill>
                <a:schemeClr val="lt1"/>
              </a:solidFill>
            </a:endParaRPr>
          </a:p>
          <a:p>
            <a:pPr indent="-342900" lvl="0" marL="342900" rtl="0" algn="l">
              <a:lnSpc>
                <a:spcPct val="20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</a:pPr>
            <a:r>
              <a:rPr lang="da-DK" sz="1400">
                <a:solidFill>
                  <a:schemeClr val="lt1"/>
                </a:solidFill>
              </a:rPr>
              <a:t>Lysstyrke (indendørs / udendørs / bagvendt)</a:t>
            </a:r>
            <a:endParaRPr sz="1400">
              <a:solidFill>
                <a:schemeClr val="lt1"/>
              </a:solidFill>
            </a:endParaRPr>
          </a:p>
          <a:p>
            <a:pPr indent="-342900" lvl="0" marL="342900" rtl="0" algn="l">
              <a:lnSpc>
                <a:spcPct val="20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</a:pPr>
            <a:r>
              <a:rPr lang="da-DK" sz="1400">
                <a:solidFill>
                  <a:schemeClr val="lt1"/>
                </a:solidFill>
              </a:rPr>
              <a:t>Placering i forhold til solen</a:t>
            </a:r>
            <a:endParaRPr sz="1400">
              <a:solidFill>
                <a:schemeClr val="lt1"/>
              </a:solidFill>
            </a:endParaRPr>
          </a:p>
          <a:p>
            <a:pPr indent="-342900" lvl="0" marL="342900" rtl="0" algn="l">
              <a:lnSpc>
                <a:spcPct val="20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</a:pPr>
            <a:r>
              <a:rPr lang="da-DK" sz="1400">
                <a:solidFill>
                  <a:schemeClr val="lt1"/>
                </a:solidFill>
              </a:rPr>
              <a:t>I Bangladesh: </a:t>
            </a:r>
            <a:endParaRPr/>
          </a:p>
          <a:p>
            <a:pPr indent="-285750" lvl="1" marL="742950" rtl="0" algn="l">
              <a:lnSpc>
                <a:spcPct val="200000"/>
              </a:lnSpc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ourier New"/>
              <a:buChar char="o"/>
            </a:pPr>
            <a:r>
              <a:rPr lang="da-DK" sz="1200">
                <a:solidFill>
                  <a:schemeClr val="lt1"/>
                </a:solidFill>
              </a:rPr>
              <a:t>10-13 timers sollys dagligt, peak ~4 timer.</a:t>
            </a:r>
            <a:endParaRPr sz="1200">
              <a:solidFill>
                <a:schemeClr val="lt1"/>
              </a:solidFill>
            </a:endParaRPr>
          </a:p>
          <a:p>
            <a:pPr indent="-342900" lvl="0" marL="342900" rtl="0" algn="l">
              <a:lnSpc>
                <a:spcPct val="20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</a:pPr>
            <a:r>
              <a:rPr lang="da-DK" sz="1400">
                <a:solidFill>
                  <a:schemeClr val="lt1"/>
                </a:solidFill>
              </a:rPr>
              <a:t>I Danmark: </a:t>
            </a:r>
            <a:endParaRPr/>
          </a:p>
          <a:p>
            <a:pPr indent="-285750" lvl="1" marL="742950" rtl="0" algn="l">
              <a:lnSpc>
                <a:spcPct val="200000"/>
              </a:lnSpc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ourier New"/>
              <a:buChar char="o"/>
            </a:pPr>
            <a:r>
              <a:rPr lang="da-DK" sz="1200">
                <a:solidFill>
                  <a:schemeClr val="lt1"/>
                </a:solidFill>
              </a:rPr>
              <a:t>F</a:t>
            </a:r>
            <a:r>
              <a:rPr lang="da-DK" sz="1200">
                <a:solidFill>
                  <a:schemeClr val="lt1"/>
                </a:solidFill>
              </a:rPr>
              <a:t>ærre soltimer, men teknologien er stadig effektiv.</a:t>
            </a:r>
            <a:endParaRPr sz="1200">
              <a:solidFill>
                <a:schemeClr val="lt1"/>
              </a:solidFill>
            </a:endParaRPr>
          </a:p>
          <a:p>
            <a:pPr indent="-254000" lvl="0" marL="342900" rtl="0" algn="l">
              <a:lnSpc>
                <a:spcPct val="2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 sz="1400">
              <a:solidFill>
                <a:schemeClr val="lt1"/>
              </a:solidFill>
            </a:endParaRPr>
          </a:p>
        </p:txBody>
      </p:sp>
      <p:pic>
        <p:nvPicPr>
          <p:cNvPr descr="Et billede, der indeholder Grafik, Font/skrifttype, tekst, grafisk design&#10;&#10;Beskrivelsen er genereret automatisk" id="129" name="Google Shape;129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723006" y="6305255"/>
            <a:ext cx="1254853" cy="52786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t billede, der indeholder sky, udendørs, sol, jord&#10;&#10;AI-genereret indhold kan være ukorrekt." id="130" name="Google Shape;130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198972" y="1573881"/>
            <a:ext cx="3318055" cy="32509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6"/>
          <p:cNvSpPr/>
          <p:nvPr/>
        </p:nvSpPr>
        <p:spPr>
          <a:xfrm>
            <a:off x="0" y="0"/>
            <a:ext cx="4572000" cy="6865473"/>
          </a:xfrm>
          <a:prstGeom prst="rect">
            <a:avLst/>
          </a:prstGeom>
          <a:solidFill>
            <a:srgbClr val="00662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6"/>
          <p:cNvSpPr txBox="1"/>
          <p:nvPr>
            <p:ph type="title"/>
          </p:nvPr>
        </p:nvSpPr>
        <p:spPr>
          <a:xfrm>
            <a:off x="343965" y="-515"/>
            <a:ext cx="3574453" cy="84511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00"/>
              <a:buFont typeface="Calibri"/>
              <a:buNone/>
            </a:pPr>
            <a:r>
              <a:rPr b="1" lang="da-DK" sz="2500">
                <a:solidFill>
                  <a:schemeClr val="lt1"/>
                </a:solidFill>
              </a:rPr>
              <a:t>OPGAVEN (TRIN 1)</a:t>
            </a:r>
            <a:endParaRPr b="1">
              <a:solidFill>
                <a:schemeClr val="lt1"/>
              </a:solidFill>
            </a:endParaRPr>
          </a:p>
        </p:txBody>
      </p:sp>
      <p:sp>
        <p:nvSpPr>
          <p:cNvPr id="138" name="Google Shape;138;p6"/>
          <p:cNvSpPr txBox="1"/>
          <p:nvPr>
            <p:ph idx="1" type="body"/>
          </p:nvPr>
        </p:nvSpPr>
        <p:spPr>
          <a:xfrm>
            <a:off x="466618" y="1595367"/>
            <a:ext cx="3636375" cy="587582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b="1" lang="da-DK" sz="2000">
                <a:solidFill>
                  <a:schemeClr val="lt1"/>
                </a:solidFill>
              </a:rPr>
              <a:t>Byg et solcelle-stativ</a:t>
            </a:r>
            <a:endParaRPr b="1" sz="2000">
              <a:solidFill>
                <a:schemeClr val="lt1"/>
              </a:solidFill>
            </a:endParaRPr>
          </a:p>
          <a:p>
            <a:pPr indent="-342900" lvl="0" marL="342900" rtl="0" algn="l">
              <a:lnSpc>
                <a:spcPct val="20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</a:pPr>
            <a:r>
              <a:rPr lang="da-DK" sz="1400">
                <a:solidFill>
                  <a:schemeClr val="lt1"/>
                </a:solidFill>
              </a:rPr>
              <a:t>I grupper af 4–5 elever.</a:t>
            </a:r>
            <a:endParaRPr sz="1400">
              <a:solidFill>
                <a:schemeClr val="lt1"/>
              </a:solidFill>
            </a:endParaRPr>
          </a:p>
          <a:p>
            <a:pPr indent="-342900" lvl="0" marL="342900" rtl="0" algn="l">
              <a:lnSpc>
                <a:spcPct val="20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</a:pPr>
            <a:r>
              <a:rPr lang="da-DK" sz="1400">
                <a:solidFill>
                  <a:schemeClr val="lt1"/>
                </a:solidFill>
              </a:rPr>
              <a:t>Brug udleverede materialer:</a:t>
            </a:r>
            <a:endParaRPr/>
          </a:p>
          <a:p>
            <a:pPr indent="-285750" lvl="1" marL="742950" rtl="0" algn="l">
              <a:lnSpc>
                <a:spcPct val="200000"/>
              </a:lnSpc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ourier New"/>
              <a:buChar char="o"/>
            </a:pPr>
            <a:r>
              <a:rPr lang="da-DK" sz="1200">
                <a:solidFill>
                  <a:schemeClr val="lt1"/>
                </a:solidFill>
              </a:rPr>
              <a:t>1 solcelle</a:t>
            </a:r>
            <a:endParaRPr/>
          </a:p>
          <a:p>
            <a:pPr indent="-285750" lvl="1" marL="742950" rtl="0" algn="l">
              <a:lnSpc>
                <a:spcPct val="200000"/>
              </a:lnSpc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ourier New"/>
              <a:buChar char="o"/>
            </a:pPr>
            <a:r>
              <a:rPr lang="da-DK" sz="1200">
                <a:solidFill>
                  <a:schemeClr val="lt1"/>
                </a:solidFill>
              </a:rPr>
              <a:t>4 skillerumslægter (38 x 56 x 2400 mm)</a:t>
            </a:r>
            <a:endParaRPr/>
          </a:p>
          <a:p>
            <a:pPr indent="-285750" lvl="1" marL="742950" rtl="0" algn="l">
              <a:lnSpc>
                <a:spcPct val="200000"/>
              </a:lnSpc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ourier New"/>
              <a:buChar char="o"/>
            </a:pPr>
            <a:r>
              <a:rPr lang="da-DK" sz="1200">
                <a:solidFill>
                  <a:schemeClr val="lt1"/>
                </a:solidFill>
              </a:rPr>
              <a:t>2 bladhængsler (25 x 50 mm)</a:t>
            </a:r>
            <a:endParaRPr/>
          </a:p>
          <a:p>
            <a:pPr indent="-285750" lvl="1" marL="742950" rtl="0" algn="l">
              <a:lnSpc>
                <a:spcPct val="200000"/>
              </a:lnSpc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ourier New"/>
              <a:buChar char="o"/>
            </a:pPr>
            <a:r>
              <a:rPr lang="da-DK" sz="1200">
                <a:solidFill>
                  <a:schemeClr val="lt1"/>
                </a:solidFill>
              </a:rPr>
              <a:t>Skruer</a:t>
            </a:r>
            <a:endParaRPr sz="1200">
              <a:solidFill>
                <a:schemeClr val="lt1"/>
              </a:solidFill>
            </a:endParaRPr>
          </a:p>
          <a:p>
            <a:pPr indent="-342900" lvl="0" marL="342900" rtl="0" algn="l">
              <a:lnSpc>
                <a:spcPct val="20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</a:pPr>
            <a:r>
              <a:rPr lang="da-DK" sz="1400">
                <a:solidFill>
                  <a:schemeClr val="lt1"/>
                </a:solidFill>
              </a:rPr>
              <a:t>Lav 2 rammer i solcellens mål. </a:t>
            </a:r>
            <a:br>
              <a:rPr lang="da-DK" sz="1400">
                <a:solidFill>
                  <a:schemeClr val="lt1"/>
                </a:solidFill>
              </a:rPr>
            </a:br>
            <a:r>
              <a:rPr lang="da-DK" sz="1400">
                <a:solidFill>
                  <a:schemeClr val="lt1"/>
                </a:solidFill>
              </a:rPr>
              <a:t>Saml med hængsler.</a:t>
            </a:r>
            <a:endParaRPr sz="1400">
              <a:solidFill>
                <a:schemeClr val="lt1"/>
              </a:solidFill>
            </a:endParaRPr>
          </a:p>
          <a:p>
            <a:pPr indent="-254000" lvl="0" marL="342900" rtl="0" algn="l">
              <a:lnSpc>
                <a:spcPct val="2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 sz="1400">
              <a:solidFill>
                <a:schemeClr val="lt1"/>
              </a:solidFill>
            </a:endParaRPr>
          </a:p>
        </p:txBody>
      </p:sp>
      <p:pic>
        <p:nvPicPr>
          <p:cNvPr descr="Et billede, der indeholder tøj, menneske, person, tegning&#10;&#10;AI-genereret indhold kan være ukorrekt." id="139" name="Google Shape;139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189555" y="2323266"/>
            <a:ext cx="3277856" cy="221059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t billede, der indeholder Grafik, Font/skrifttype, tekst, grafisk design&#10;&#10;Beskrivelsen er genereret automatisk" id="140" name="Google Shape;140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73823" y="6203242"/>
            <a:ext cx="1254853" cy="5278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7"/>
          <p:cNvSpPr/>
          <p:nvPr/>
        </p:nvSpPr>
        <p:spPr>
          <a:xfrm>
            <a:off x="0" y="0"/>
            <a:ext cx="4572000" cy="6865473"/>
          </a:xfrm>
          <a:prstGeom prst="rect">
            <a:avLst/>
          </a:prstGeom>
          <a:solidFill>
            <a:srgbClr val="00662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7"/>
          <p:cNvSpPr txBox="1"/>
          <p:nvPr>
            <p:ph type="title"/>
          </p:nvPr>
        </p:nvSpPr>
        <p:spPr>
          <a:xfrm>
            <a:off x="343965" y="469069"/>
            <a:ext cx="3574453" cy="53549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00"/>
              <a:buFont typeface="Calibri"/>
              <a:buNone/>
            </a:pPr>
            <a:r>
              <a:rPr b="1" lang="da-DK" sz="2500">
                <a:solidFill>
                  <a:schemeClr val="lt1"/>
                </a:solidFill>
              </a:rPr>
              <a:t>OPGAVEN (TRIN 2)</a:t>
            </a:r>
            <a:endParaRPr b="1">
              <a:solidFill>
                <a:schemeClr val="lt1"/>
              </a:solidFill>
            </a:endParaRPr>
          </a:p>
        </p:txBody>
      </p:sp>
      <p:sp>
        <p:nvSpPr>
          <p:cNvPr id="148" name="Google Shape;148;p7"/>
          <p:cNvSpPr txBox="1"/>
          <p:nvPr>
            <p:ph idx="1" type="body"/>
          </p:nvPr>
        </p:nvSpPr>
        <p:spPr>
          <a:xfrm>
            <a:off x="467811" y="1477207"/>
            <a:ext cx="3636375" cy="39046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20000"/>
          </a:bodyPr>
          <a:lstStyle/>
          <a:p>
            <a:pPr indent="0" lvl="0" marL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b="1" lang="da-DK" sz="2000">
                <a:solidFill>
                  <a:schemeClr val="lt1"/>
                </a:solidFill>
              </a:rPr>
              <a:t>Test solcellens effekt</a:t>
            </a:r>
            <a:endParaRPr b="1">
              <a:solidFill>
                <a:schemeClr val="lt1"/>
              </a:solidFill>
            </a:endParaRPr>
          </a:p>
          <a:p>
            <a:pPr indent="-342900" lvl="0" marL="342900" rtl="0" algn="l">
              <a:lnSpc>
                <a:spcPct val="20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</a:pPr>
            <a:r>
              <a:rPr b="1" lang="da-DK" sz="1400">
                <a:solidFill>
                  <a:schemeClr val="lt1"/>
                </a:solidFill>
              </a:rPr>
              <a:t>Undersøg hvor kraftigt 3 seriekoblede 12V-lyskilder lyser når:</a:t>
            </a:r>
            <a:endParaRPr b="1" sz="1400">
              <a:solidFill>
                <a:schemeClr val="lt1"/>
              </a:solidFill>
            </a:endParaRPr>
          </a:p>
          <a:p>
            <a:pPr indent="-285750" lvl="1" marL="742950" rtl="0" algn="l">
              <a:lnSpc>
                <a:spcPct val="200000"/>
              </a:lnSpc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AutoNum type="arabicPeriod"/>
            </a:pPr>
            <a:r>
              <a:rPr i="1" lang="da-DK" sz="1200">
                <a:solidFill>
                  <a:schemeClr val="lt1"/>
                </a:solidFill>
              </a:rPr>
              <a:t>Indendørs</a:t>
            </a:r>
            <a:endParaRPr i="1" sz="1200">
              <a:solidFill>
                <a:schemeClr val="lt1"/>
              </a:solidFill>
            </a:endParaRPr>
          </a:p>
          <a:p>
            <a:pPr indent="-285750" lvl="1" marL="742950" rtl="0" algn="l">
              <a:lnSpc>
                <a:spcPct val="200000"/>
              </a:lnSpc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AutoNum type="arabicPeriod"/>
            </a:pPr>
            <a:r>
              <a:rPr i="1" lang="da-DK" sz="1200">
                <a:solidFill>
                  <a:schemeClr val="lt1"/>
                </a:solidFill>
              </a:rPr>
              <a:t>Udendørs – vandret</a:t>
            </a:r>
            <a:endParaRPr/>
          </a:p>
          <a:p>
            <a:pPr indent="-285750" lvl="1" marL="742950" rtl="0" algn="l">
              <a:lnSpc>
                <a:spcPct val="200000"/>
              </a:lnSpc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AutoNum type="arabicPeriod"/>
            </a:pPr>
            <a:r>
              <a:rPr i="1" lang="da-DK" sz="1200">
                <a:solidFill>
                  <a:schemeClr val="lt1"/>
                </a:solidFill>
              </a:rPr>
              <a:t>Udendørs – 45° mod solen</a:t>
            </a:r>
            <a:endParaRPr/>
          </a:p>
          <a:p>
            <a:pPr indent="-285750" lvl="1" marL="742950" rtl="0" algn="l">
              <a:lnSpc>
                <a:spcPct val="200000"/>
              </a:lnSpc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AutoNum type="arabicPeriod"/>
            </a:pPr>
            <a:r>
              <a:rPr i="1" lang="da-DK" sz="1200">
                <a:solidFill>
                  <a:schemeClr val="lt1"/>
                </a:solidFill>
              </a:rPr>
              <a:t>Udendørs – 90° mod solen</a:t>
            </a:r>
            <a:endParaRPr/>
          </a:p>
          <a:p>
            <a:pPr indent="-285750" lvl="1" marL="742950" rtl="0" algn="l">
              <a:lnSpc>
                <a:spcPct val="200000"/>
              </a:lnSpc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AutoNum type="arabicPeriod"/>
            </a:pPr>
            <a:r>
              <a:rPr i="1" lang="da-DK" sz="1200">
                <a:solidFill>
                  <a:schemeClr val="lt1"/>
                </a:solidFill>
              </a:rPr>
              <a:t>Udendørs – bagvendt mod solen.</a:t>
            </a:r>
            <a:endParaRPr i="1" sz="1200">
              <a:solidFill>
                <a:schemeClr val="lt1"/>
              </a:solidFill>
            </a:endParaRPr>
          </a:p>
          <a:p>
            <a:pPr indent="-222250" lvl="1" marL="742950" rtl="0" algn="l">
              <a:lnSpc>
                <a:spcPct val="2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</a:pPr>
            <a:r>
              <a:t/>
            </a:r>
            <a:endParaRPr sz="1000">
              <a:solidFill>
                <a:schemeClr val="lt1"/>
              </a:solidFill>
            </a:endParaRPr>
          </a:p>
          <a:p>
            <a:pPr indent="-254000" lvl="0" marL="342900" rtl="0" algn="l">
              <a:lnSpc>
                <a:spcPct val="2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 sz="1400">
              <a:solidFill>
                <a:schemeClr val="lt1"/>
              </a:solidFill>
            </a:endParaRPr>
          </a:p>
        </p:txBody>
      </p:sp>
      <p:pic>
        <p:nvPicPr>
          <p:cNvPr descr="Et billede, der indeholder Grafik, Font/skrifttype, tekst, grafisk design&#10;&#10;Beskrivelsen er genereret automatisk" id="149" name="Google Shape;149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73823" y="6203242"/>
            <a:ext cx="1254853" cy="52786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t billede, der indeholder solcelle, sol, skærmbillede, design&#10;&#10;AI-genereret indhold kan være ukorrekt." id="150" name="Google Shape;150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985112" y="1975040"/>
            <a:ext cx="3715394" cy="29069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8"/>
          <p:cNvSpPr/>
          <p:nvPr/>
        </p:nvSpPr>
        <p:spPr>
          <a:xfrm>
            <a:off x="0" y="0"/>
            <a:ext cx="4572000" cy="6865473"/>
          </a:xfrm>
          <a:prstGeom prst="rect">
            <a:avLst/>
          </a:prstGeom>
          <a:solidFill>
            <a:srgbClr val="00662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8"/>
          <p:cNvSpPr txBox="1"/>
          <p:nvPr>
            <p:ph type="title"/>
          </p:nvPr>
        </p:nvSpPr>
        <p:spPr>
          <a:xfrm>
            <a:off x="467790" y="688144"/>
            <a:ext cx="3574453" cy="83077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00"/>
              <a:buFont typeface="Calibri"/>
              <a:buNone/>
            </a:pPr>
            <a:r>
              <a:rPr b="1" lang="da-DK" sz="2500">
                <a:solidFill>
                  <a:schemeClr val="lt1"/>
                </a:solidFill>
              </a:rPr>
              <a:t>OPGAVEN (TRIN 3)</a:t>
            </a:r>
            <a:endParaRPr sz="2500">
              <a:solidFill>
                <a:schemeClr val="lt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Calibri"/>
              <a:buNone/>
            </a:pPr>
            <a:r>
              <a:t/>
            </a:r>
            <a:endParaRPr b="1" sz="2500">
              <a:solidFill>
                <a:schemeClr val="lt1"/>
              </a:solidFill>
            </a:endParaRPr>
          </a:p>
        </p:txBody>
      </p:sp>
      <p:sp>
        <p:nvSpPr>
          <p:cNvPr id="158" name="Google Shape;158;p8"/>
          <p:cNvSpPr txBox="1"/>
          <p:nvPr>
            <p:ph idx="1" type="body"/>
          </p:nvPr>
        </p:nvSpPr>
        <p:spPr>
          <a:xfrm>
            <a:off x="467811" y="1520038"/>
            <a:ext cx="3811824" cy="46167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b="1" lang="da-DK" sz="2000">
                <a:solidFill>
                  <a:schemeClr val="lt1"/>
                </a:solidFill>
              </a:rPr>
              <a:t>Beregn energiproduktionen</a:t>
            </a:r>
            <a:endParaRPr sz="2000">
              <a:solidFill>
                <a:schemeClr val="lt1"/>
              </a:solidFill>
            </a:endParaRPr>
          </a:p>
          <a:p>
            <a:pPr indent="-342900" lvl="0" marL="342900" rtl="0" algn="l">
              <a:lnSpc>
                <a:spcPct val="25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</a:pPr>
            <a:r>
              <a:rPr lang="da-DK" sz="1400">
                <a:solidFill>
                  <a:schemeClr val="lt1"/>
                </a:solidFill>
              </a:rPr>
              <a:t>Brug Teknologisk Instituts beregningsværktøj:</a:t>
            </a:r>
            <a:endParaRPr/>
          </a:p>
          <a:p>
            <a:pPr indent="-285750" lvl="1" marL="742950" rtl="0" algn="l">
              <a:lnSpc>
                <a:spcPct val="250000"/>
              </a:lnSpc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ourier New"/>
              <a:buChar char="o"/>
            </a:pPr>
            <a:r>
              <a:rPr b="1" i="1" lang="da-DK" sz="1200" u="sng">
                <a:solidFill>
                  <a:schemeClr val="lt1"/>
                </a:solid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Solenergi-beregningsværktøjer</a:t>
            </a:r>
            <a:endParaRPr b="1" i="1" sz="1200">
              <a:solidFill>
                <a:schemeClr val="lt1"/>
              </a:solidFill>
            </a:endParaRPr>
          </a:p>
          <a:p>
            <a:pPr indent="-342900" lvl="0" marL="342900" rtl="0" algn="l">
              <a:lnSpc>
                <a:spcPct val="25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</a:pPr>
            <a:r>
              <a:rPr lang="da-DK" sz="1400">
                <a:solidFill>
                  <a:schemeClr val="lt1"/>
                </a:solidFill>
              </a:rPr>
              <a:t>Beregn, hvor mange kilowatt solstativerne kan producere pr. minut.</a:t>
            </a:r>
            <a:endParaRPr sz="1400">
              <a:solidFill>
                <a:schemeClr val="lt1"/>
              </a:solidFill>
            </a:endParaRPr>
          </a:p>
          <a:p>
            <a:pPr indent="0" lvl="0" marL="0" rtl="0" algn="l">
              <a:lnSpc>
                <a:spcPct val="25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 sz="1400">
              <a:solidFill>
                <a:schemeClr val="lt1"/>
              </a:solidFill>
            </a:endParaRPr>
          </a:p>
        </p:txBody>
      </p:sp>
      <p:pic>
        <p:nvPicPr>
          <p:cNvPr descr="Et billede, der indeholder Grafik, Font/skrifttype, tekst, grafisk design&#10;&#10;Beskrivelsen er genereret automatisk" id="159" name="Google Shape;159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73823" y="6203242"/>
            <a:ext cx="1254853" cy="52786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t billede, der indeholder solcelle, sol, Solenergi, solenergi&#10;&#10;AI-genereret indhold kan være ukorrekt." id="160" name="Google Shape;160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400223" y="1522281"/>
            <a:ext cx="3152928" cy="31580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9"/>
          <p:cNvSpPr/>
          <p:nvPr/>
        </p:nvSpPr>
        <p:spPr>
          <a:xfrm>
            <a:off x="0" y="0"/>
            <a:ext cx="4572000" cy="6865473"/>
          </a:xfrm>
          <a:prstGeom prst="rect">
            <a:avLst/>
          </a:prstGeom>
          <a:solidFill>
            <a:srgbClr val="00662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9"/>
          <p:cNvSpPr txBox="1"/>
          <p:nvPr>
            <p:ph type="title"/>
          </p:nvPr>
        </p:nvSpPr>
        <p:spPr>
          <a:xfrm>
            <a:off x="405900" y="1052725"/>
            <a:ext cx="3574500" cy="528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None/>
            </a:pPr>
            <a:r>
              <a:rPr b="1" lang="da-DK" sz="2000">
                <a:solidFill>
                  <a:schemeClr val="lt1"/>
                </a:solidFill>
              </a:rPr>
              <a:t>AFLEVERING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68" name="Google Shape;168;p9"/>
          <p:cNvSpPr txBox="1"/>
          <p:nvPr>
            <p:ph idx="1" type="body"/>
          </p:nvPr>
        </p:nvSpPr>
        <p:spPr>
          <a:xfrm>
            <a:off x="550375" y="1926151"/>
            <a:ext cx="3811824" cy="46167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rPr b="1" lang="da-DK" sz="1600">
                <a:solidFill>
                  <a:schemeClr val="lt1"/>
                </a:solidFill>
              </a:rPr>
              <a:t>Fremlæg resultaterne i én af disse former:</a:t>
            </a:r>
            <a:endParaRPr/>
          </a:p>
          <a:p>
            <a:pPr indent="-342900" lvl="0" marL="342900" rtl="0" algn="l">
              <a:lnSpc>
                <a:spcPct val="20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</a:pPr>
            <a:r>
              <a:rPr b="1" lang="da-DK" sz="1400">
                <a:solidFill>
                  <a:schemeClr val="lt1"/>
                </a:solidFill>
              </a:rPr>
              <a:t>Portefølje</a:t>
            </a:r>
            <a:r>
              <a:rPr lang="da-DK" sz="1400">
                <a:solidFill>
                  <a:schemeClr val="lt1"/>
                </a:solidFill>
              </a:rPr>
              <a:t> (billeder, tekst, konklusion og perspektivering)</a:t>
            </a:r>
            <a:endParaRPr sz="1400">
              <a:solidFill>
                <a:schemeClr val="lt1"/>
              </a:solidFill>
            </a:endParaRPr>
          </a:p>
          <a:p>
            <a:pPr indent="-342900" lvl="0" marL="342900" rtl="0" algn="l">
              <a:lnSpc>
                <a:spcPct val="20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</a:pPr>
            <a:r>
              <a:rPr b="1" lang="da-DK" sz="1400">
                <a:solidFill>
                  <a:schemeClr val="lt1"/>
                </a:solidFill>
              </a:rPr>
              <a:t>Video</a:t>
            </a:r>
            <a:r>
              <a:rPr lang="da-DK" sz="1400">
                <a:solidFill>
                  <a:schemeClr val="lt1"/>
                </a:solidFill>
              </a:rPr>
              <a:t> (testproces + perspektivering af fremtidige muligheder)</a:t>
            </a:r>
            <a:endParaRPr sz="1400">
              <a:solidFill>
                <a:schemeClr val="lt1"/>
              </a:solidFill>
            </a:endParaRPr>
          </a:p>
          <a:p>
            <a:pPr indent="-342900" lvl="0" marL="342900" rtl="0" algn="l">
              <a:lnSpc>
                <a:spcPct val="20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</a:pPr>
            <a:r>
              <a:rPr b="1" lang="da-DK" sz="1400">
                <a:solidFill>
                  <a:schemeClr val="lt1"/>
                </a:solidFill>
              </a:rPr>
              <a:t>PowerPoint</a:t>
            </a:r>
            <a:r>
              <a:rPr lang="da-DK" sz="1400">
                <a:solidFill>
                  <a:schemeClr val="lt1"/>
                </a:solidFill>
              </a:rPr>
              <a:t> (fremlæggelse og klassediskussion med forbedringsforslag)</a:t>
            </a:r>
            <a:endParaRPr sz="1400">
              <a:solidFill>
                <a:schemeClr val="lt1"/>
              </a:solidFill>
            </a:endParaRPr>
          </a:p>
          <a:p>
            <a:pPr indent="-342900" lvl="0" marL="342900" rtl="0" algn="l">
              <a:lnSpc>
                <a:spcPct val="2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 b="1" sz="1400">
              <a:solidFill>
                <a:schemeClr val="lt1"/>
              </a:solidFill>
            </a:endParaRPr>
          </a:p>
        </p:txBody>
      </p:sp>
      <p:pic>
        <p:nvPicPr>
          <p:cNvPr descr="Et billede, der indeholder Grafik, Font/skrifttype, tekst, grafisk design&#10;&#10;Beskrivelsen er genereret automatisk" id="169" name="Google Shape;169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73823" y="6203242"/>
            <a:ext cx="1254853" cy="52786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t billede, der indeholder tekst, computer, indendørs, Kontorudstyr&#10;&#10;AI-genereret indhold kan være ukorrekt." id="170" name="Google Shape;170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215361" y="2357488"/>
            <a:ext cx="3214850" cy="21432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10"/>
          <p:cNvSpPr/>
          <p:nvPr/>
        </p:nvSpPr>
        <p:spPr>
          <a:xfrm>
            <a:off x="0" y="0"/>
            <a:ext cx="4572000" cy="6865473"/>
          </a:xfrm>
          <a:prstGeom prst="rect">
            <a:avLst/>
          </a:prstGeom>
          <a:solidFill>
            <a:srgbClr val="00662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10"/>
          <p:cNvSpPr txBox="1"/>
          <p:nvPr>
            <p:ph type="title"/>
          </p:nvPr>
        </p:nvSpPr>
        <p:spPr>
          <a:xfrm>
            <a:off x="405900" y="1083375"/>
            <a:ext cx="3574500" cy="528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None/>
            </a:pPr>
            <a:r>
              <a:rPr b="1" lang="da-DK" sz="2000">
                <a:solidFill>
                  <a:schemeClr val="lt1"/>
                </a:solidFill>
              </a:rPr>
              <a:t>KREATIV OPGAVE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78" name="Google Shape;178;p10"/>
          <p:cNvSpPr txBox="1"/>
          <p:nvPr>
            <p:ph idx="1" type="body"/>
          </p:nvPr>
        </p:nvSpPr>
        <p:spPr>
          <a:xfrm>
            <a:off x="550375" y="1926151"/>
            <a:ext cx="3811824" cy="46167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rPr b="1" lang="da-DK" sz="1600">
                <a:solidFill>
                  <a:schemeClr val="lt1"/>
                </a:solidFill>
              </a:rPr>
              <a:t>Brainstorm i grupper:</a:t>
            </a:r>
            <a:endParaRPr>
              <a:solidFill>
                <a:schemeClr val="lt1"/>
              </a:solidFill>
            </a:endParaRPr>
          </a:p>
          <a:p>
            <a:pPr indent="-342900" lvl="0" marL="342900" rtl="0" algn="l">
              <a:lnSpc>
                <a:spcPct val="20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</a:pPr>
            <a:r>
              <a:rPr lang="da-DK" sz="1400">
                <a:solidFill>
                  <a:schemeClr val="lt1"/>
                </a:solidFill>
              </a:rPr>
              <a:t>Hvordan kan solenergi bruges på nye måder?</a:t>
            </a:r>
            <a:endParaRPr sz="1400">
              <a:solidFill>
                <a:schemeClr val="lt1"/>
              </a:solidFill>
            </a:endParaRPr>
          </a:p>
          <a:p>
            <a:pPr indent="-342900" lvl="0" marL="342900" rtl="0" algn="l">
              <a:lnSpc>
                <a:spcPct val="20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</a:pPr>
            <a:r>
              <a:rPr lang="da-DK" sz="1400">
                <a:solidFill>
                  <a:schemeClr val="lt1"/>
                </a:solidFill>
              </a:rPr>
              <a:t>Fx automatisk solsikkestyring, opladning af landbrugsudstyr, belysning i afsides områder.</a:t>
            </a:r>
            <a:endParaRPr sz="1400">
              <a:solidFill>
                <a:schemeClr val="lt1"/>
              </a:solidFill>
            </a:endParaRPr>
          </a:p>
          <a:p>
            <a:pPr indent="-342900" lvl="0" marL="342900" rtl="0" algn="l">
              <a:lnSpc>
                <a:spcPct val="20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</a:pPr>
            <a:r>
              <a:rPr lang="da-DK" sz="1400">
                <a:solidFill>
                  <a:schemeClr val="lt1"/>
                </a:solidFill>
              </a:rPr>
              <a:t>Hvilke udfordringer er der – og hvordan kan de løses?</a:t>
            </a:r>
            <a:endParaRPr sz="1400">
              <a:solidFill>
                <a:schemeClr val="lt1"/>
              </a:solidFill>
            </a:endParaRPr>
          </a:p>
          <a:p>
            <a:pPr indent="-342900" lvl="0" marL="342900" rtl="0" algn="l">
              <a:lnSpc>
                <a:spcPct val="2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t/>
            </a:r>
            <a:endParaRPr b="1" sz="1600">
              <a:solidFill>
                <a:schemeClr val="lt1"/>
              </a:solidFill>
            </a:endParaRPr>
          </a:p>
        </p:txBody>
      </p:sp>
      <p:pic>
        <p:nvPicPr>
          <p:cNvPr descr="Et billede, der indeholder Grafik, Font/skrifttype, tekst, grafisk design&#10;&#10;Beskrivelsen er genereret automatisk" id="179" name="Google Shape;179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73823" y="6203242"/>
            <a:ext cx="1254853" cy="5278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179794" y="2444805"/>
            <a:ext cx="3535582" cy="19706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11"/>
          <p:cNvSpPr/>
          <p:nvPr/>
        </p:nvSpPr>
        <p:spPr>
          <a:xfrm>
            <a:off x="0" y="0"/>
            <a:ext cx="4572000" cy="6865473"/>
          </a:xfrm>
          <a:prstGeom prst="rect">
            <a:avLst/>
          </a:prstGeom>
          <a:solidFill>
            <a:srgbClr val="00662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11"/>
          <p:cNvSpPr txBox="1"/>
          <p:nvPr>
            <p:ph type="title"/>
          </p:nvPr>
        </p:nvSpPr>
        <p:spPr>
          <a:xfrm>
            <a:off x="405888" y="1387598"/>
            <a:ext cx="3574453" cy="53549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None/>
            </a:pPr>
            <a:r>
              <a:rPr b="1" lang="da-DK" sz="2000">
                <a:solidFill>
                  <a:schemeClr val="lt1"/>
                </a:solidFill>
              </a:rPr>
              <a:t>QUIZ I PLENUM</a:t>
            </a:r>
            <a:endParaRPr/>
          </a:p>
        </p:txBody>
      </p:sp>
      <p:sp>
        <p:nvSpPr>
          <p:cNvPr id="188" name="Google Shape;188;p11"/>
          <p:cNvSpPr txBox="1"/>
          <p:nvPr>
            <p:ph idx="1" type="body"/>
          </p:nvPr>
        </p:nvSpPr>
        <p:spPr>
          <a:xfrm>
            <a:off x="407500" y="2221426"/>
            <a:ext cx="3945174" cy="42547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</a:pPr>
            <a:r>
              <a:rPr b="1" lang="da-DK" sz="1400">
                <a:solidFill>
                  <a:schemeClr val="lt1"/>
                </a:solidFill>
              </a:rPr>
              <a:t>Test din viden om, hvordan solceller fungerer:</a:t>
            </a:r>
            <a:endParaRPr b="1">
              <a:solidFill>
                <a:schemeClr val="lt1"/>
              </a:solidFill>
            </a:endParaRPr>
          </a:p>
          <a:p>
            <a:pPr indent="-342900" lvl="0" marL="342900" rtl="0" algn="l">
              <a:lnSpc>
                <a:spcPct val="200000"/>
              </a:lnSpc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Char char="•"/>
            </a:pPr>
            <a:r>
              <a:rPr lang="da-DK" sz="1200">
                <a:solidFill>
                  <a:schemeClr val="lt1"/>
                </a:solidFill>
              </a:rPr>
              <a:t>Hvilken rolle spiller silicium?</a:t>
            </a:r>
            <a:endParaRPr/>
          </a:p>
          <a:p>
            <a:pPr indent="-342900" lvl="0" marL="342900" rtl="0" algn="l">
              <a:lnSpc>
                <a:spcPct val="200000"/>
              </a:lnSpc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Char char="•"/>
            </a:pPr>
            <a:r>
              <a:rPr lang="da-DK" sz="1200">
                <a:solidFill>
                  <a:schemeClr val="lt1"/>
                </a:solidFill>
              </a:rPr>
              <a:t>Hvad er et elektron-hul par?</a:t>
            </a:r>
            <a:endParaRPr sz="1200">
              <a:solidFill>
                <a:schemeClr val="lt1"/>
              </a:solidFill>
            </a:endParaRPr>
          </a:p>
          <a:p>
            <a:pPr indent="-342900" lvl="0" marL="342900" rtl="0" algn="l">
              <a:lnSpc>
                <a:spcPct val="200000"/>
              </a:lnSpc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Char char="•"/>
            </a:pPr>
            <a:r>
              <a:rPr lang="da-DK" sz="1200">
                <a:solidFill>
                  <a:schemeClr val="lt1"/>
                </a:solidFill>
              </a:rPr>
              <a:t>Hvordan virker en halvleder?</a:t>
            </a:r>
            <a:endParaRPr/>
          </a:p>
          <a:p>
            <a:pPr indent="-342900" lvl="0" marL="342900" rtl="0" algn="l">
              <a:lnSpc>
                <a:spcPct val="200000"/>
              </a:lnSpc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Char char="•"/>
            </a:pPr>
            <a:r>
              <a:rPr lang="da-DK" sz="1200">
                <a:solidFill>
                  <a:schemeClr val="lt1"/>
                </a:solidFill>
              </a:rPr>
              <a:t>Hvad sker der, hvis en kæde går i stykker?</a:t>
            </a:r>
            <a:endParaRPr/>
          </a:p>
          <a:p>
            <a:pPr indent="-254000" lvl="0" marL="342900" rtl="0" algn="l">
              <a:lnSpc>
                <a:spcPct val="2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 sz="1400">
              <a:solidFill>
                <a:schemeClr val="lt1"/>
              </a:solidFill>
            </a:endParaRPr>
          </a:p>
          <a:p>
            <a:pPr indent="-342900" lvl="0" marL="342900" rtl="0" algn="l">
              <a:lnSpc>
                <a:spcPct val="2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t/>
            </a:r>
            <a:endParaRPr b="1" sz="1600">
              <a:solidFill>
                <a:schemeClr val="lt1"/>
              </a:solidFill>
            </a:endParaRPr>
          </a:p>
        </p:txBody>
      </p:sp>
      <p:pic>
        <p:nvPicPr>
          <p:cNvPr descr="Et billede, der indeholder Grafik, Font/skrifttype, tekst, grafisk design&#10;&#10;Beskrivelsen er genereret automatisk" id="189" name="Google Shape;189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73823" y="6203242"/>
            <a:ext cx="1254853" cy="52786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t billede, der indeholder tøj, tekst, menneske, tegneserie&#10;&#10;AI-genereret indhold kan være ukorrekt." id="190" name="Google Shape;190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010149" y="2219325"/>
            <a:ext cx="3619501" cy="2419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Et billede, der indeholder tekst, skærmbillede, Font/skrifttype, visitkort&#10;&#10;AI-genereret indhold kan være ukorrekt." id="195" name="Google Shape;195;p1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01050" y="1495100"/>
            <a:ext cx="5484000" cy="3656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2013-01-27T09:14:16Z</dcterms:created>
</cp:coreProperties>
</file>